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9" r:id="rId1"/>
    <p:sldMasterId id="2147483651" r:id="rId2"/>
  </p:sldMasterIdLst>
  <p:notesMasterIdLst>
    <p:notesMasterId r:id="rId41"/>
  </p:notesMasterIdLst>
  <p:sldIdLst>
    <p:sldId id="256" r:id="rId3"/>
    <p:sldId id="259" r:id="rId4"/>
    <p:sldId id="306" r:id="rId5"/>
    <p:sldId id="262" r:id="rId6"/>
    <p:sldId id="302" r:id="rId7"/>
    <p:sldId id="304" r:id="rId8"/>
    <p:sldId id="305" r:id="rId9"/>
    <p:sldId id="283" r:id="rId10"/>
    <p:sldId id="293" r:id="rId11"/>
    <p:sldId id="294" r:id="rId12"/>
    <p:sldId id="295" r:id="rId13"/>
    <p:sldId id="296" r:id="rId14"/>
    <p:sldId id="284" r:id="rId15"/>
    <p:sldId id="285" r:id="rId16"/>
    <p:sldId id="286" r:id="rId17"/>
    <p:sldId id="287" r:id="rId18"/>
    <p:sldId id="288" r:id="rId19"/>
    <p:sldId id="308" r:id="rId20"/>
    <p:sldId id="263" r:id="rId21"/>
    <p:sldId id="270" r:id="rId22"/>
    <p:sldId id="271" r:id="rId23"/>
    <p:sldId id="272" r:id="rId24"/>
    <p:sldId id="273" r:id="rId25"/>
    <p:sldId id="275" r:id="rId26"/>
    <p:sldId id="274" r:id="rId27"/>
    <p:sldId id="277" r:id="rId28"/>
    <p:sldId id="276" r:id="rId29"/>
    <p:sldId id="319" r:id="rId30"/>
    <p:sldId id="320" r:id="rId31"/>
    <p:sldId id="264" r:id="rId32"/>
    <p:sldId id="290" r:id="rId33"/>
    <p:sldId id="291" r:id="rId34"/>
    <p:sldId id="292" r:id="rId35"/>
    <p:sldId id="310" r:id="rId36"/>
    <p:sldId id="316" r:id="rId37"/>
    <p:sldId id="317" r:id="rId38"/>
    <p:sldId id="318" r:id="rId39"/>
    <p:sldId id="312" r:id="rId40"/>
  </p:sldIdLst>
  <p:sldSz cx="9144000" cy="6858000" type="screen4x3"/>
  <p:notesSz cx="6797675" cy="9926638"/>
  <p:embeddedFontLst>
    <p:embeddedFont>
      <p:font typeface="Calibri Light" panose="020F0302020204030204" pitchFamily="34" charset="0"/>
      <p:regular r:id="rId42"/>
      <p: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</p:embeddedFontLst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meter Stefanie" initials="KS" lastIdx="4" clrIdx="0">
    <p:extLst>
      <p:ext uri="{19B8F6BF-5375-455C-9EA6-DF929625EA0E}">
        <p15:presenceInfo xmlns:p15="http://schemas.microsoft.com/office/powerpoint/2012/main" userId="S-1-5-21-2149557119-3716256818-486433456-182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00638C"/>
    <a:srgbClr val="2BA5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95" autoAdjust="0"/>
    <p:restoredTop sz="95065" autoAdjust="0"/>
  </p:normalViewPr>
  <p:slideViewPr>
    <p:cSldViewPr>
      <p:cViewPr>
        <p:scale>
          <a:sx n="100" d="100"/>
          <a:sy n="100" d="100"/>
        </p:scale>
        <p:origin x="1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239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16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116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16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2AFF753-1620-4441-8867-56D392BA92F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764065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>
              <a:solidFill>
                <a:srgbClr val="00B0F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AFF753-1620-4441-8867-56D392BA92F9}" type="slidenum">
              <a:rPr lang="de-DE" altLang="de-DE" smtClean="0"/>
              <a:pPr>
                <a:defRPr/>
              </a:pPr>
              <a:t>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305643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9pPr>
          </a:lstStyle>
          <a:p>
            <a:fld id="{C100E7F1-160B-4E29-BDDA-1BB510DBBAB1}" type="slidenum">
              <a:rPr lang="en-US" altLang="de-DE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10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02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171450" indent="-171450">
              <a:buFontTx/>
              <a:buChar char="-"/>
            </a:pPr>
            <a:endParaRPr lang="de-DE" altLang="de-DE" baseline="0" dirty="0"/>
          </a:p>
          <a:p>
            <a:pPr marL="171450" indent="-171450">
              <a:buFontTx/>
              <a:buChar char="-"/>
            </a:pPr>
            <a:endParaRPr lang="de-DE" altLang="de-DE" baseline="0" dirty="0"/>
          </a:p>
          <a:p>
            <a:pPr marL="171450" indent="-171450">
              <a:buFontTx/>
              <a:buChar char="-"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348131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9pPr>
          </a:lstStyle>
          <a:p>
            <a:fld id="{C100E7F1-160B-4E29-BDDA-1BB510DBBAB1}" type="slidenum">
              <a:rPr lang="en-US" altLang="de-DE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11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02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171450" indent="-171450">
              <a:buFontTx/>
              <a:buChar char="-"/>
            </a:pPr>
            <a:endParaRPr lang="de-DE" altLang="de-DE" baseline="0" dirty="0"/>
          </a:p>
          <a:p>
            <a:pPr marL="171450" indent="-171450">
              <a:buFontTx/>
              <a:buChar char="-"/>
            </a:pPr>
            <a:endParaRPr lang="de-DE" altLang="de-DE" baseline="0" dirty="0"/>
          </a:p>
          <a:p>
            <a:pPr marL="171450" indent="-171450">
              <a:buFontTx/>
              <a:buChar char="-"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095916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9pPr>
          </a:lstStyle>
          <a:p>
            <a:fld id="{C100E7F1-160B-4E29-BDDA-1BB510DBBAB1}" type="slidenum">
              <a:rPr lang="en-US" altLang="de-DE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12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02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171450" indent="-171450">
              <a:buFontTx/>
              <a:buChar char="-"/>
            </a:pPr>
            <a:endParaRPr lang="de-DE" altLang="de-DE" baseline="0" dirty="0"/>
          </a:p>
          <a:p>
            <a:pPr marL="171450" indent="-171450">
              <a:buFontTx/>
              <a:buChar char="-"/>
            </a:pPr>
            <a:endParaRPr lang="de-DE" altLang="de-DE" baseline="0" dirty="0"/>
          </a:p>
          <a:p>
            <a:pPr marL="171450" indent="-171450">
              <a:buFontTx/>
              <a:buChar char="-"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337113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9pPr>
          </a:lstStyle>
          <a:p>
            <a:fld id="{C100E7F1-160B-4E29-BDDA-1BB510DBBAB1}" type="slidenum">
              <a:rPr lang="en-US" altLang="de-DE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13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02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4788061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9pPr>
          </a:lstStyle>
          <a:p>
            <a:fld id="{C100E7F1-160B-4E29-BDDA-1BB510DBBAB1}" type="slidenum">
              <a:rPr lang="en-US" altLang="de-DE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14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02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2376948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9pPr>
          </a:lstStyle>
          <a:p>
            <a:fld id="{C100E7F1-160B-4E29-BDDA-1BB510DBBAB1}" type="slidenum">
              <a:rPr lang="en-US" altLang="de-DE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15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02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3303585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9pPr>
          </a:lstStyle>
          <a:p>
            <a:fld id="{C100E7F1-160B-4E29-BDDA-1BB510DBBAB1}" type="slidenum">
              <a:rPr lang="en-US" altLang="de-DE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16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02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9550371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9pPr>
          </a:lstStyle>
          <a:p>
            <a:fld id="{C100E7F1-160B-4E29-BDDA-1BB510DBBAB1}" type="slidenum">
              <a:rPr lang="en-US" altLang="de-DE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17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02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9484729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9pPr>
          </a:lstStyle>
          <a:p>
            <a:fld id="{373B4ADB-9391-4C77-AA37-D870ACCA863B}" type="slidenum">
              <a:rPr lang="en-US" altLang="de-DE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19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22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5328070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9pPr>
          </a:lstStyle>
          <a:p>
            <a:fld id="{373B4ADB-9391-4C77-AA37-D870ACCA863B}" type="slidenum">
              <a:rPr lang="en-US" altLang="de-DE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20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22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de-DE" altLang="de-DE" dirty="0"/>
              <a:t>Hier mein Vorschlag. Du</a:t>
            </a:r>
            <a:r>
              <a:rPr lang="de-DE" altLang="de-DE" baseline="0" dirty="0"/>
              <a:t> k</a:t>
            </a:r>
            <a:r>
              <a:rPr lang="de-DE" altLang="de-DE" dirty="0"/>
              <a:t>annst das gerne ändern </a:t>
            </a:r>
            <a:r>
              <a:rPr lang="de-DE" altLang="de-DE" dirty="0">
                <a:sym typeface="Wingdings" panose="05000000000000000000" pitchFamily="2" charset="2"/>
              </a:rPr>
              <a:t>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985286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9pPr>
          </a:lstStyle>
          <a:p>
            <a:fld id="{6DD8C9A9-DA9B-4025-82E3-D3B89CA1DA5D}" type="slidenum">
              <a:rPr lang="en-US" altLang="de-DE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2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819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baseline="0" dirty="0"/>
          </a:p>
        </p:txBody>
      </p:sp>
    </p:spTree>
    <p:extLst>
      <p:ext uri="{BB962C8B-B14F-4D97-AF65-F5344CB8AC3E}">
        <p14:creationId xmlns:p14="http://schemas.microsoft.com/office/powerpoint/2010/main" val="4811283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9pPr>
          </a:lstStyle>
          <a:p>
            <a:fld id="{373B4ADB-9391-4C77-AA37-D870ACCA863B}" type="slidenum">
              <a:rPr lang="en-US" altLang="de-DE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21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22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2667284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9pPr>
          </a:lstStyle>
          <a:p>
            <a:fld id="{373B4ADB-9391-4C77-AA37-D870ACCA863B}" type="slidenum">
              <a:rPr lang="en-US" altLang="de-DE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22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22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821072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9pPr>
          </a:lstStyle>
          <a:p>
            <a:fld id="{373B4ADB-9391-4C77-AA37-D870ACCA863B}" type="slidenum">
              <a:rPr lang="en-US" altLang="de-DE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23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22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6636114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9pPr>
          </a:lstStyle>
          <a:p>
            <a:fld id="{373B4ADB-9391-4C77-AA37-D870ACCA863B}" type="slidenum">
              <a:rPr lang="en-US" altLang="de-DE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24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22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485392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9pPr>
          </a:lstStyle>
          <a:p>
            <a:fld id="{373B4ADB-9391-4C77-AA37-D870ACCA863B}" type="slidenum">
              <a:rPr lang="en-US" altLang="de-DE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25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22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3296760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9pPr>
          </a:lstStyle>
          <a:p>
            <a:fld id="{373B4ADB-9391-4C77-AA37-D870ACCA863B}" type="slidenum">
              <a:rPr lang="en-US" altLang="de-DE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26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22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1459946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9pPr>
          </a:lstStyle>
          <a:p>
            <a:fld id="{373B4ADB-9391-4C77-AA37-D870ACCA863B}" type="slidenum">
              <a:rPr lang="en-US" altLang="de-DE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27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22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1582366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9pPr>
          </a:lstStyle>
          <a:p>
            <a:fld id="{3CA9736F-52E8-4143-84EE-F6B7A4753721}" type="slidenum">
              <a:rPr lang="en-US" altLang="de-DE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30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43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9573363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9pPr>
          </a:lstStyle>
          <a:p>
            <a:fld id="{3CA9736F-52E8-4143-84EE-F6B7A4753721}" type="slidenum">
              <a:rPr lang="en-US" altLang="de-DE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31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43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8985087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9pPr>
          </a:lstStyle>
          <a:p>
            <a:fld id="{3CA9736F-52E8-4143-84EE-F6B7A4753721}" type="slidenum">
              <a:rPr lang="en-US" altLang="de-DE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32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43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876810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9pPr>
          </a:lstStyle>
          <a:p>
            <a:fld id="{6DD8C9A9-DA9B-4025-82E3-D3B89CA1DA5D}" type="slidenum">
              <a:rPr lang="en-US" altLang="de-DE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3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819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de-DE" altLang="de-DE" baseline="0" dirty="0" smtClean="0"/>
              <a:t>Überall auf 20-</a:t>
            </a:r>
            <a:r>
              <a:rPr lang="de-DE" altLang="de-DE" baseline="0" dirty="0" err="1" smtClean="0"/>
              <a:t>Punte</a:t>
            </a:r>
            <a:r>
              <a:rPr lang="de-DE" altLang="de-DE" baseline="0" dirty="0" smtClean="0"/>
              <a:t> gehen</a:t>
            </a:r>
            <a:endParaRPr lang="de-DE" altLang="de-DE" baseline="0" dirty="0"/>
          </a:p>
        </p:txBody>
      </p:sp>
    </p:spTree>
    <p:extLst>
      <p:ext uri="{BB962C8B-B14F-4D97-AF65-F5344CB8AC3E}">
        <p14:creationId xmlns:p14="http://schemas.microsoft.com/office/powerpoint/2010/main" val="14591861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9pPr>
          </a:lstStyle>
          <a:p>
            <a:fld id="{3CA9736F-52E8-4143-84EE-F6B7A4753721}" type="slidenum">
              <a:rPr lang="en-US" altLang="de-DE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33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43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921014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9pPr>
          </a:lstStyle>
          <a:p>
            <a:fld id="{C100E7F1-160B-4E29-BDDA-1BB510DBBAB1}" type="slidenum">
              <a:rPr lang="en-US" altLang="de-DE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4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02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de-DE" altLang="de-DE" dirty="0" smtClean="0"/>
              <a:t>Nur obere Leiste lassen</a:t>
            </a:r>
            <a:endParaRPr lang="de-DE" altLang="de-DE" dirty="0"/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de-DE" altLang="de-DE" sz="1200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e-DE" altLang="de-DE" dirty="0"/>
          </a:p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826247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9pPr>
          </a:lstStyle>
          <a:p>
            <a:fld id="{C100E7F1-160B-4E29-BDDA-1BB510DBBAB1}" type="slidenum">
              <a:rPr lang="en-US" altLang="de-DE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5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02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299852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9pPr>
          </a:lstStyle>
          <a:p>
            <a:fld id="{C100E7F1-160B-4E29-BDDA-1BB510DBBAB1}" type="slidenum">
              <a:rPr lang="en-US" altLang="de-DE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6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02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299852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9pPr>
          </a:lstStyle>
          <a:p>
            <a:fld id="{C100E7F1-160B-4E29-BDDA-1BB510DBBAB1}" type="slidenum">
              <a:rPr lang="en-US" altLang="de-DE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7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02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de-DE" altLang="de-DE" dirty="0"/>
              <a:t>&gt;&gt; Zu den einzelnen Möglichkeiten kann ich kleine Screenshots hinzufügen.</a:t>
            </a:r>
          </a:p>
        </p:txBody>
      </p:sp>
    </p:spTree>
    <p:extLst>
      <p:ext uri="{BB962C8B-B14F-4D97-AF65-F5344CB8AC3E}">
        <p14:creationId xmlns:p14="http://schemas.microsoft.com/office/powerpoint/2010/main" val="3299852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9pPr>
          </a:lstStyle>
          <a:p>
            <a:fld id="{C100E7F1-160B-4E29-BDDA-1BB510DBBAB1}" type="slidenum">
              <a:rPr lang="en-US" altLang="de-DE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8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02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171450" indent="-171450">
              <a:buFontTx/>
              <a:buChar char="-"/>
            </a:pPr>
            <a:endParaRPr lang="de-DE" altLang="de-DE" baseline="0" dirty="0"/>
          </a:p>
          <a:p>
            <a:pPr marL="171450" indent="-171450">
              <a:buFontTx/>
              <a:buChar char="-"/>
            </a:pPr>
            <a:endParaRPr lang="de-DE" altLang="de-DE" baseline="0" dirty="0"/>
          </a:p>
          <a:p>
            <a:pPr marL="171450" indent="-171450">
              <a:buFontTx/>
              <a:buChar char="-"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5742424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9pPr>
          </a:lstStyle>
          <a:p>
            <a:fld id="{C100E7F1-160B-4E29-BDDA-1BB510DBBAB1}" type="slidenum">
              <a:rPr lang="en-US" altLang="de-DE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9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02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171450" indent="-171450">
              <a:buFontTx/>
              <a:buChar char="-"/>
            </a:pPr>
            <a:endParaRPr lang="de-DE" altLang="de-DE" baseline="0" dirty="0"/>
          </a:p>
          <a:p>
            <a:pPr marL="171450" indent="-171450">
              <a:buFontTx/>
              <a:buChar char="-"/>
            </a:pPr>
            <a:endParaRPr lang="de-DE" altLang="de-DE" baseline="0" dirty="0"/>
          </a:p>
          <a:p>
            <a:pPr marL="171450" indent="-171450">
              <a:buFontTx/>
              <a:buChar char="-"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633248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0" descr="Bild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-19050"/>
            <a:ext cx="118745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71" name="Rectangle 51"/>
          <p:cNvSpPr>
            <a:spLocks noGrp="1" noChangeArrowheads="1"/>
          </p:cNvSpPr>
          <p:nvPr>
            <p:ph type="ctrTitle" sz="quarter"/>
          </p:nvPr>
        </p:nvSpPr>
        <p:spPr>
          <a:xfrm>
            <a:off x="719138" y="4318000"/>
            <a:ext cx="7772400" cy="1470025"/>
          </a:xfrm>
        </p:spPr>
        <p:txBody>
          <a:bodyPr anchor="ctr"/>
          <a:lstStyle>
            <a:lvl1pPr>
              <a:defRPr sz="4000"/>
            </a:lvl1pPr>
          </a:lstStyle>
          <a:p>
            <a:pPr lvl="0"/>
            <a:r>
              <a:rPr lang="de-DE" noProof="0"/>
              <a:t>Klett Präsentation Titel</a:t>
            </a:r>
          </a:p>
        </p:txBody>
      </p:sp>
    </p:spTree>
    <p:extLst>
      <p:ext uri="{BB962C8B-B14F-4D97-AF65-F5344CB8AC3E}">
        <p14:creationId xmlns:p14="http://schemas.microsoft.com/office/powerpoint/2010/main" val="3531555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EKV-AMS · 9. Dezember 2003 · Seite  </a:t>
            </a:r>
            <a:fld id="{454BDA5B-E7A8-4059-A1E6-BA4F58ECB27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33735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65100"/>
            <a:ext cx="2057400" cy="57991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5100"/>
            <a:ext cx="6019800" cy="57991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EKV-AMS · 9. Dezember 2003 · Seite  </a:t>
            </a:r>
            <a:fld id="{25D2A4F9-F3B3-4BEF-B1AA-DAC031EA44F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9568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795672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750326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45138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003943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69211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428560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30277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24364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EKV-AMS · 9. Dezember 2003 · Seite  </a:t>
            </a:r>
            <a:fld id="{CEEACCB3-0272-4C0F-84EC-E540CC3F8F0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708929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112104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5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61925"/>
            <a:ext cx="2057400" cy="59642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1925"/>
            <a:ext cx="6019800" cy="59642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86476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EKV-AMS · 9. Dezember 2003 · Seite  </a:t>
            </a:r>
            <a:fld id="{4B50E2F2-F8F4-4560-8533-499497F4FC3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48396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4382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4382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EKV-AMS · 9. Dezember 2003 · Seite  </a:t>
            </a:r>
            <a:fld id="{389061DA-BB50-4E8F-AC7D-1BB44F64612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4371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EKV-AMS · 9. Dezember 2003 · Seite  </a:t>
            </a:r>
            <a:fld id="{094DD181-8F23-4261-8FD5-FE0DCE83A31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49054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EKV-AMS · 9. Dezember 2003 · Seite  </a:t>
            </a:r>
            <a:fld id="{33B52D31-B4B6-42AF-91B0-4ABF04E513B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17506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EKV-AMS · 9. Dezember 2003 · Seite  </a:t>
            </a:r>
            <a:fld id="{9E5A21E3-4F9A-431E-BDDD-52641B20556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72397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EKV-AMS · 9. Dezember 2003 · Seite  </a:t>
            </a:r>
            <a:fld id="{88CCA566-92ED-48BF-BF3C-ED4D8F6A7B7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57295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EKV-AMS · 9. Dezember 2003 · Seite  </a:t>
            </a:r>
            <a:fld id="{18D17603-B09B-4C57-9FDA-59C497F44B5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71175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1" descr="ppt_Bild_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4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651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8" name="Rectangle 4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38275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145" name="Rectangle 4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9900" y="6400800"/>
            <a:ext cx="238601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EKV-AMS · 9. Dezember 2003 · Seite  </a:t>
            </a:r>
            <a:fld id="{914889CA-3673-47F4-AC7B-31526BA9D04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pic>
        <p:nvPicPr>
          <p:cNvPr id="1030" name="Grafik 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0"/>
            <a:ext cx="118745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33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defRPr sz="3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8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defRPr sz="24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defRPr sz="200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defRPr sz="2000"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defRPr sz="2000"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defRPr sz="2000"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defRPr sz="2000">
          <a:solidFill>
            <a:srgbClr val="000000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6192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Mögliche Ausprägung des Covers zur Buchreihe:</a:t>
            </a:r>
            <a:br>
              <a:rPr lang="de-DE" altLang="de-DE"/>
            </a:br>
            <a:r>
              <a:rPr lang="de-DE" altLang="de-DE"/>
              <a:t>Einblicke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 txBox="1">
            <a:spLocks noChangeArrowheads="1"/>
          </p:cNvSpPr>
          <p:nvPr/>
        </p:nvSpPr>
        <p:spPr bwMode="auto">
          <a:xfrm>
            <a:off x="323274" y="404664"/>
            <a:ext cx="9000492" cy="1059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eaLnBrk="1" hangingPunct="1">
              <a:tabLst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</a:pPr>
            <a:r>
              <a:rPr lang="de-DE" altLang="de-DE" sz="2800" kern="0" dirty="0">
                <a:latin typeface="Calibri "/>
                <a:cs typeface="Calibri Light" panose="020F0302020204030204" pitchFamily="34" charset="0"/>
              </a:rPr>
              <a:t>Online unterrichten mit </a:t>
            </a:r>
            <a:r>
              <a:rPr lang="de-DE" altLang="de-DE" sz="2800" kern="0" dirty="0" err="1" smtClean="0">
                <a:latin typeface="Calibri "/>
                <a:cs typeface="Calibri Light" panose="020F0302020204030204" pitchFamily="34" charset="0"/>
              </a:rPr>
              <a:t>BlinkLearning</a:t>
            </a:r>
            <a:r>
              <a:rPr lang="de-DE" altLang="de-DE" sz="2800" kern="0" dirty="0">
                <a:latin typeface="Calibri "/>
                <a:cs typeface="Calibri Light" panose="020F0302020204030204" pitchFamily="34" charset="0"/>
              </a:rPr>
              <a:t/>
            </a:r>
            <a:br>
              <a:rPr lang="de-DE" altLang="de-DE" sz="2800" kern="0" dirty="0">
                <a:latin typeface="Calibri "/>
                <a:cs typeface="Calibri Light" panose="020F0302020204030204" pitchFamily="34" charset="0"/>
              </a:rPr>
            </a:br>
            <a:r>
              <a:rPr lang="de-DE" altLang="de-DE" sz="2800" kern="0" dirty="0">
                <a:latin typeface="Calibri "/>
                <a:cs typeface="Calibri Light" panose="020F0302020204030204" pitchFamily="34" charset="0"/>
              </a:rPr>
              <a:t>BAMF-Unterrichtsmodell 2</a:t>
            </a:r>
            <a:r>
              <a:rPr lang="de-DE" altLang="de-DE" sz="4500" kern="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de-DE" altLang="de-DE" sz="4500" kern="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de-DE" altLang="de-DE" sz="4500" kern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51520" y="1556792"/>
            <a:ext cx="9144000" cy="450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3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4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182563" indent="0" eaLnBrk="1" hangingPunct="1">
              <a:lnSpc>
                <a:spcPct val="150000"/>
              </a:lnSpc>
              <a:spcBef>
                <a:spcPts val="750"/>
              </a:spcBef>
              <a:tabLst>
                <a:tab pos="447675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</a:pP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de-DE" altLang="de-DE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altLang="de-DE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Kommunikationstool</a:t>
            </a: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(2-4)</a:t>
            </a:r>
          </a:p>
          <a:p>
            <a:pPr marL="182563" indent="0" eaLnBrk="1" hangingPunct="1">
              <a:spcBef>
                <a:spcPts val="750"/>
              </a:spcBef>
              <a:tabLst>
                <a:tab pos="447675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</a:pP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de-DE" altLang="de-DE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altLang="de-DE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Unterrichtstipps</a:t>
            </a:r>
          </a:p>
          <a:p>
            <a:pPr marL="182563" indent="0" eaLnBrk="1" hangingPunct="1">
              <a:spcBef>
                <a:spcPts val="750"/>
              </a:spcBef>
              <a:tabLst>
                <a:tab pos="447675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</a:pPr>
            <a:r>
              <a:rPr lang="de-DE" altLang="de-DE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altLang="de-DE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Tafelanschrieb, Chat (5-12)</a:t>
            </a:r>
          </a:p>
          <a:p>
            <a:pPr marL="182563" indent="0" eaLnBrk="1" hangingPunct="1">
              <a:spcBef>
                <a:spcPts val="750"/>
              </a:spcBef>
              <a:tabLst>
                <a:tab pos="447675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</a:pPr>
            <a:r>
              <a:rPr lang="de-DE" altLang="de-DE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	Sozialformen (13-17)</a:t>
            </a:r>
          </a:p>
          <a:p>
            <a:pPr marL="182563" indent="0" eaLnBrk="1" hangingPunct="1">
              <a:lnSpc>
                <a:spcPct val="150000"/>
              </a:lnSpc>
              <a:spcBef>
                <a:spcPts val="750"/>
              </a:spcBef>
              <a:tabLst>
                <a:tab pos="447675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</a:pP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3. 	</a:t>
            </a:r>
            <a:r>
              <a:rPr lang="de-DE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Online unterrichten mit Linie 1 am Beispiel </a:t>
            </a:r>
            <a:r>
              <a:rPr lang="de-DE" sz="2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A1</a:t>
            </a:r>
            <a:r>
              <a:rPr lang="de-DE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Kapitel 6, Aufgaben 2 und 3</a:t>
            </a:r>
          </a:p>
          <a:p>
            <a:pPr marL="182563" indent="0" eaLnBrk="1" hangingPunct="1">
              <a:spcBef>
                <a:spcPts val="750"/>
              </a:spcBef>
              <a:tabLst>
                <a:tab pos="447675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</a:pPr>
            <a:r>
              <a:rPr lang="de-DE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	Virtuelle Präsenzphase – Kommunikative Aufgaben im Virtual </a:t>
            </a:r>
            <a:r>
              <a:rPr lang="de-DE" sz="14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Classroom</a:t>
            </a:r>
            <a:r>
              <a:rPr lang="de-DE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(18-27)</a:t>
            </a:r>
          </a:p>
          <a:p>
            <a:pPr marL="182563" indent="0" eaLnBrk="1" hangingPunct="1">
              <a:spcBef>
                <a:spcPts val="750"/>
              </a:spcBef>
              <a:tabLst>
                <a:tab pos="447675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</a:pPr>
            <a:r>
              <a:rPr lang="de-DE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	Virtuelle Präsenzphase – Spielerische Lernerfolgskontrolle mit Tafelbildern (28-29)</a:t>
            </a:r>
          </a:p>
          <a:p>
            <a:pPr marL="182563" indent="0" eaLnBrk="1" hangingPunct="1">
              <a:spcBef>
                <a:spcPts val="750"/>
              </a:spcBef>
              <a:tabLst>
                <a:tab pos="447675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</a:pPr>
            <a:r>
              <a:rPr lang="de-DE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	Digitale Selbstlernphase – Interaktive Übungen in der digitalen Ausgabe (30-33)</a:t>
            </a:r>
          </a:p>
          <a:p>
            <a:pPr marL="182563" indent="0" eaLnBrk="1" hangingPunct="1">
              <a:spcBef>
                <a:spcPts val="750"/>
              </a:spcBef>
              <a:tabLst>
                <a:tab pos="447675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</a:pPr>
            <a:r>
              <a:rPr lang="de-DE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	Digitale Selbstlernphase – Lernerfolgskontrolle mit interaktiven Übungen (34)</a:t>
            </a:r>
          </a:p>
          <a:p>
            <a:pPr marL="182563" indent="0" eaLnBrk="1" hangingPunct="1">
              <a:spcBef>
                <a:spcPts val="750"/>
              </a:spcBef>
              <a:tabLst>
                <a:tab pos="447675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</a:pPr>
            <a:r>
              <a:rPr lang="de-DE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	Digitale Auswertung </a:t>
            </a:r>
            <a:r>
              <a:rPr 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Learning-Management-System </a:t>
            </a:r>
            <a:r>
              <a:rPr lang="de-DE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(LMS) (35-37)</a:t>
            </a:r>
          </a:p>
          <a:p>
            <a:pPr marL="182563" indent="0" eaLnBrk="1" hangingPunct="1">
              <a:spcBef>
                <a:spcPts val="750"/>
              </a:spcBef>
              <a:tabLst>
                <a:tab pos="447675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</a:pPr>
            <a:r>
              <a:rPr lang="de-DE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	Virtuelle Präsenzphase – Spielerische Lernerfolgskontrolle mit </a:t>
            </a:r>
            <a:r>
              <a:rPr lang="de-DE" sz="14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Kahoot</a:t>
            </a:r>
            <a:r>
              <a:rPr lang="de-DE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(38)</a:t>
            </a:r>
          </a:p>
          <a:p>
            <a:pPr marL="182563" indent="0" eaLnBrk="1" hangingPunct="1">
              <a:spcBef>
                <a:spcPts val="750"/>
              </a:spcBef>
              <a:tabLst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</a:pPr>
            <a:endParaRPr lang="de-DE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563" indent="0" eaLnBrk="1" hangingPunct="1">
              <a:spcBef>
                <a:spcPts val="750"/>
              </a:spcBef>
              <a:tabLst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</a:pPr>
            <a:endParaRPr lang="de-DE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563" indent="0" eaLnBrk="1" hangingPunct="1">
              <a:spcBef>
                <a:spcPts val="750"/>
              </a:spcBef>
              <a:tabLst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</a:pPr>
            <a:endParaRPr lang="de-DE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0" eaLnBrk="1" hangingPunct="1">
              <a:spcBef>
                <a:spcPts val="750"/>
              </a:spcBef>
              <a:buClrTx/>
              <a:tabLst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</a:pPr>
            <a:endParaRPr lang="de-DE" altLang="de-DE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21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t="4423"/>
          <a:stretch/>
        </p:blipFill>
        <p:spPr>
          <a:xfrm>
            <a:off x="4224429" y="1676765"/>
            <a:ext cx="4496600" cy="4848693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497699" y="1691855"/>
            <a:ext cx="3726730" cy="354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3750" rIns="67500" bIns="33750">
            <a:spAutoFit/>
          </a:bodyPr>
          <a:lstStyle>
            <a:lvl1pPr marL="342900" indent="-341313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9pPr>
          </a:lstStyle>
          <a:p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oder für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schriftliche Aufgaben</a:t>
            </a:r>
            <a:endParaRPr lang="de-DE" altLang="de-DE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467544" y="230631"/>
            <a:ext cx="6923112" cy="7436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de-DE" kern="0" dirty="0"/>
              <a:t>Chat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88250">
            <a:off x="2905196" y="2744540"/>
            <a:ext cx="1431707" cy="90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750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514713" y="1692116"/>
            <a:ext cx="3841264" cy="149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3750" rIns="67500" bIns="33750">
            <a:spAutoFit/>
          </a:bodyPr>
          <a:lstStyle>
            <a:lvl1pPr marL="342900" indent="-341313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9pPr>
          </a:lstStyle>
          <a:p>
            <a:pPr marL="0" indent="0"/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oder für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schriftliche 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Dialoge</a:t>
            </a:r>
          </a:p>
          <a:p>
            <a:pPr marL="0" indent="0"/>
            <a:endParaRPr lang="de-DE" altLang="de-DE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diesem Fall beteiligen sie alle </a:t>
            </a:r>
            <a:r>
              <a:rPr lang="de-DE" altLang="de-DE" sz="20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TN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am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Chat mit 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 jeweiligen Partner / der jeweiligen Partnerin.</a:t>
            </a:r>
            <a:endParaRPr lang="de-DE" altLang="de-DE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289" y="1340768"/>
            <a:ext cx="3385363" cy="5266928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67544" y="230631"/>
            <a:ext cx="6923112" cy="7436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de-DE" kern="0" dirty="0"/>
              <a:t>Chat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105375">
            <a:off x="3745769" y="3589655"/>
            <a:ext cx="1509624" cy="94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540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611560" y="1700808"/>
            <a:ext cx="4680520" cy="191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3750" rIns="67500" bIns="33750">
            <a:spAutoFit/>
          </a:bodyPr>
          <a:lstStyle>
            <a:lvl1pPr marL="342900" indent="-341313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9pPr>
          </a:lstStyle>
          <a:p>
            <a:pPr marL="0" indent="0">
              <a:lnSpc>
                <a:spcPct val="100000"/>
              </a:lnSpc>
            </a:pP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oder für Diktate.</a:t>
            </a:r>
          </a:p>
          <a:p>
            <a:pPr marL="0" indent="0">
              <a:lnSpc>
                <a:spcPct val="100000"/>
              </a:lnSpc>
            </a:pPr>
            <a:endParaRPr lang="de-DE" altLang="de-DE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</a:pPr>
            <a:r>
              <a:rPr lang="de-DE" altLang="de-DE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oder 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 </a:t>
            </a:r>
            <a:r>
              <a:rPr lang="de-DE" altLang="de-DE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TN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diktiert, alle anderen schreiben in den Chat.</a:t>
            </a:r>
          </a:p>
          <a:p>
            <a:pPr marL="0" indent="0">
              <a:lnSpc>
                <a:spcPct val="100000"/>
              </a:lnSpc>
            </a:pP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Nach einer Feedbackrunde korrigieren TN die evtl. Fehler selbst.</a:t>
            </a:r>
            <a:endParaRPr lang="de-DE" altLang="de-DE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114" y="1556792"/>
            <a:ext cx="2933084" cy="504056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67544" y="230631"/>
            <a:ext cx="6923112" cy="7436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de-DE" kern="0" dirty="0"/>
              <a:t>Chat</a:t>
            </a:r>
          </a:p>
        </p:txBody>
      </p:sp>
    </p:spTree>
    <p:extLst>
      <p:ext uri="{BB962C8B-B14F-4D97-AF65-F5344CB8AC3E}">
        <p14:creationId xmlns:p14="http://schemas.microsoft.com/office/powerpoint/2010/main" val="1397919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420660" y="248463"/>
            <a:ext cx="6923112" cy="7436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de-DE" kern="0" dirty="0"/>
              <a:t>Sozialformen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="" xmlns:a16="http://schemas.microsoft.com/office/drawing/2014/main" id="{EAAE0D53-CED5-4662-9FDE-44017A6EC6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4"/>
          <a:stretch/>
        </p:blipFill>
        <p:spPr>
          <a:xfrm>
            <a:off x="3995936" y="1677479"/>
            <a:ext cx="4881299" cy="4740049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7" name="Rectangle 1">
            <a:extLst>
              <a:ext uri="{FF2B5EF4-FFF2-40B4-BE49-F238E27FC236}">
                <a16:creationId xmlns="" xmlns:a16="http://schemas.microsoft.com/office/drawing/2014/main" id="{B8EB8446-C4C6-4905-9164-8858BC697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1687322"/>
            <a:ext cx="3702704" cy="321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3750" rIns="67500" bIns="33750">
            <a:spAutoFit/>
          </a:bodyPr>
          <a:lstStyle>
            <a:lvl1pPr marL="342900" indent="-341313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9pPr>
          </a:lstStyle>
          <a:p>
            <a:pPr indent="0"/>
            <a:r>
              <a:rPr lang="de-DE" altLang="de-DE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Einzelarbeit</a:t>
            </a:r>
          </a:p>
          <a:p>
            <a:pPr indent="0"/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</a:t>
            </a:r>
            <a:r>
              <a:rPr lang="de-DE" altLang="de-DE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wie</a:t>
            </a:r>
            <a:r>
              <a:rPr lang="de-DE" altLang="de-DE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</a:t>
            </a:r>
            <a:r>
              <a:rPr lang="de-DE" altLang="de-DE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Präsenzunterricht.</a:t>
            </a:r>
          </a:p>
          <a:p>
            <a:pPr indent="0"/>
            <a:endParaRPr lang="de-DE" altLang="de-DE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0"/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TN erledigen ihre Aufgabe einzeln. </a:t>
            </a:r>
          </a:p>
          <a:p>
            <a:pPr indent="0"/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Kontrolle erfolgt im Plenum oder durch die Funktion Chat (privat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indent="0"/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TN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signalisieren durch das Symbol „grünes Häkchen“, dass sie fertig 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sind.</a:t>
            </a:r>
            <a:endParaRPr lang="de-DE" altLang="de-DE" sz="2000" dirty="0">
              <a:solidFill>
                <a:srgbClr val="000000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36206">
            <a:off x="4379409" y="4034889"/>
            <a:ext cx="1563779" cy="98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416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539552" y="1340768"/>
            <a:ext cx="8792069" cy="1785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3750" rIns="67500" bIns="33750">
            <a:spAutoFit/>
          </a:bodyPr>
          <a:lstStyle>
            <a:lvl1pPr marL="342900" indent="-341313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9pPr>
          </a:lstStyle>
          <a:p>
            <a:r>
              <a:rPr lang="de-DE" altLang="de-DE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Partnerarbeit</a:t>
            </a:r>
          </a:p>
          <a:p>
            <a:pPr marL="0"/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 kann die Paare manuell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zuordnen oder die Zuordnung automatisch</a:t>
            </a:r>
          </a:p>
          <a:p>
            <a:pPr marL="0"/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vom Kommunikationstool vornehmen 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lassen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(Klick auf Teilgruppen/Teilgruppen Gruppen Zuweisung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de-DE" altLang="de-DE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/>
            <a:r>
              <a:rPr lang="de-DE" altLang="de-DE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kann die Paare in ihren Sitzungsgruppen besuchen und ihnen</a:t>
            </a:r>
          </a:p>
          <a:p>
            <a:pPr marL="0"/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Hilfestellung 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geben (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Klick auf Teilgruppen/Teilgruppen-Sitzung beitreten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de-DE" altLang="de-DE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70492"/>
          <a:stretch/>
        </p:blipFill>
        <p:spPr>
          <a:xfrm>
            <a:off x="5940152" y="3284984"/>
            <a:ext cx="2592288" cy="3310503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420660" y="248463"/>
            <a:ext cx="6923112" cy="7436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de-DE" kern="0" dirty="0"/>
              <a:t>Sozialformen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/>
          <a:srcRect r="45997"/>
          <a:stretch/>
        </p:blipFill>
        <p:spPr>
          <a:xfrm>
            <a:off x="539552" y="3284984"/>
            <a:ext cx="4744144" cy="3310503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234485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472939" y="1341322"/>
            <a:ext cx="8131509" cy="1785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3750" rIns="67500" bIns="33750">
            <a:spAutoFit/>
          </a:bodyPr>
          <a:lstStyle>
            <a:lvl1pPr marL="342900" indent="-341313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9pPr>
          </a:lstStyle>
          <a:p>
            <a:r>
              <a:rPr lang="de-DE" altLang="de-DE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Gruppenarbeit</a:t>
            </a:r>
          </a:p>
          <a:p>
            <a:pPr marL="0"/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 kann die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TN 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manuell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oder automatisch in Gruppen von beliebiger</a:t>
            </a:r>
          </a:p>
          <a:p>
            <a:pPr marL="0"/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Größe einteilen, am besten jedoch nicht mehr als 4 TN pro 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Gruppe (Klick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auf Teilgruppen/Teilgruppen-Gruppen Zuweisung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de-DE" altLang="de-DE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/>
            <a:r>
              <a:rPr lang="de-DE" altLang="de-DE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kann die Gruppen besuchen und Hilfestellung 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geben (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Klick auf Teilgruppen/Teilgruppen-Sitzung beitreten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de-DE" altLang="de-DE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/>
          <a:srcRect l="1703" t="5832" r="43599" b="2827"/>
          <a:stretch/>
        </p:blipFill>
        <p:spPr>
          <a:xfrm>
            <a:off x="611560" y="3207402"/>
            <a:ext cx="4782134" cy="3445774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420660" y="248463"/>
            <a:ext cx="6923112" cy="7436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de-DE" kern="0" dirty="0"/>
              <a:t>Sozialformen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/>
          <a:srcRect l="72059" r="1" b="2827"/>
          <a:stretch/>
        </p:blipFill>
        <p:spPr>
          <a:xfrm>
            <a:off x="6183795" y="3207402"/>
            <a:ext cx="2296215" cy="3445774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601402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107504" y="1556792"/>
            <a:ext cx="3598993" cy="310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3750" rIns="67500" bIns="33750">
            <a:spAutoFit/>
          </a:bodyPr>
          <a:lstStyle>
            <a:lvl1pPr marL="342900" indent="-341313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9pPr>
          </a:lstStyle>
          <a:p>
            <a:pPr indent="0"/>
            <a:r>
              <a:rPr lang="de-DE" altLang="de-DE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Plenum</a:t>
            </a:r>
          </a:p>
          <a:p>
            <a:pPr indent="0"/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</a:t>
            </a:r>
            <a:r>
              <a:rPr lang="de-DE" altLang="de-DE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wie</a:t>
            </a:r>
            <a:r>
              <a:rPr lang="de-DE" altLang="de-DE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</a:t>
            </a:r>
            <a:r>
              <a:rPr lang="de-DE" altLang="de-DE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Präsenzunterricht.</a:t>
            </a:r>
          </a:p>
          <a:p>
            <a:pPr indent="0"/>
            <a:r>
              <a:rPr lang="de-DE" altLang="de-DE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TN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signalisieren durch</a:t>
            </a:r>
          </a:p>
          <a:p>
            <a:pPr indent="0"/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Zuruf oder 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Handheben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indent="0"/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dass sie 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etwas sagen möchten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(Klick auf das Hand-Symbol).</a:t>
            </a:r>
            <a:endParaRPr lang="de-DE" alt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2000" dirty="0"/>
              <a:t>Das finde ich besonders wichtig, aber auch hier würde ich keinen ausformulierten Text schreiben, s</a:t>
            </a:r>
            <a:endParaRPr lang="de-DE" altLang="de-DE" sz="2000" dirty="0">
              <a:solidFill>
                <a:srgbClr val="00000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/>
          <a:srcRect l="3632"/>
          <a:stretch/>
        </p:blipFill>
        <p:spPr>
          <a:xfrm>
            <a:off x="4067944" y="1556792"/>
            <a:ext cx="4927852" cy="4870579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20660" y="248463"/>
            <a:ext cx="6923112" cy="7436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de-DE" kern="0" dirty="0"/>
              <a:t>Sozialformen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46166">
            <a:off x="4196469" y="4035739"/>
            <a:ext cx="1563779" cy="98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947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467544" y="1484784"/>
            <a:ext cx="7848872" cy="402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3750" rIns="67500" bIns="33750">
            <a:spAutoFit/>
          </a:bodyPr>
          <a:lstStyle>
            <a:lvl1pPr marL="342900" indent="-341313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9pPr>
          </a:lstStyle>
          <a:p>
            <a:pPr indent="-257175"/>
            <a:r>
              <a:rPr lang="de-DE" altLang="de-DE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Kettenübungen</a:t>
            </a:r>
          </a:p>
          <a:p>
            <a:pPr marL="85725" marR="0" lvl="0" indent="0" algn="l" defTabSz="4572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 Präsenzunterricht befragt der TN seinen rechten/linken Nachbarn.</a:t>
            </a:r>
          </a:p>
          <a:p>
            <a:pPr marL="85725" lvl="0" indent="0" defTabSz="457200" eaLnBrk="1" hangingPunct="1">
              <a:lnSpc>
                <a:spcPct val="90000"/>
              </a:lnSpc>
              <a:spcBef>
                <a:spcPts val="1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/>
            </a:pP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 virtuellen Klassenzimmer ist das nicht möglich. Daher 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sollte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man 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Anfang 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die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Reihenfolge </a:t>
            </a:r>
            <a:r>
              <a:rPr kumimoji="0" lang="de-DE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festlegen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z.B. dass die TN alphabetisch </a:t>
            </a:r>
            <a:r>
              <a:rPr kumimoji="0" lang="de-DE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drankommen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85725" marR="0" lvl="0" indent="0" algn="l" defTabSz="4572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/>
            </a:pP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Wichtig: 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Beim Fragen sollte man immer zuerst den Namen des nächsten TNs nennen. </a:t>
            </a:r>
            <a:r>
              <a:rPr lang="de-DE" altLang="de-DE" sz="2000" dirty="0" err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KL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macht ein Beispiel mit einem TN: </a:t>
            </a:r>
          </a:p>
          <a:p>
            <a:pPr marL="85725" marR="0" lvl="0" indent="0" algn="l" defTabSz="4572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>
                <a:tab pos="0" algn="l"/>
                <a:tab pos="1254125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/>
            </a:pP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KL: 	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„</a:t>
            </a: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Pablo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was hätten Sie gerne?“ </a:t>
            </a:r>
          </a:p>
          <a:p>
            <a:pPr marL="85725" marR="0" lvl="0" indent="0" algn="l" defTabSz="4572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>
                <a:tab pos="0" algn="l"/>
                <a:tab pos="1254125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/>
            </a:pP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Pablo: 	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„Karotten. Ich hätte gerne Karotten.</a:t>
            </a:r>
          </a:p>
          <a:p>
            <a:pPr marL="85725" marR="0" lvl="0" indent="0" algn="l" defTabSz="4572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>
                <a:tab pos="0" algn="l"/>
                <a:tab pos="1254125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/>
            </a:pP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</a:t>
            </a: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Laura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was hätten Sie gerne?“</a:t>
            </a:r>
          </a:p>
          <a:p>
            <a:pPr marL="85725" marR="0" lvl="0" indent="0" algn="l" defTabSz="4572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>
                <a:tab pos="0" algn="l"/>
                <a:tab pos="1254125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/>
            </a:pP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Laura: 	…</a:t>
            </a: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itel 1"/>
          <p:cNvSpPr txBox="1">
            <a:spLocks/>
          </p:cNvSpPr>
          <p:nvPr/>
        </p:nvSpPr>
        <p:spPr>
          <a:xfrm>
            <a:off x="467544" y="260648"/>
            <a:ext cx="6923112" cy="7436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de-DE" kern="0" dirty="0"/>
              <a:t>Sozialformen</a:t>
            </a:r>
          </a:p>
        </p:txBody>
      </p:sp>
    </p:spTree>
    <p:extLst>
      <p:ext uri="{BB962C8B-B14F-4D97-AF65-F5344CB8AC3E}">
        <p14:creationId xmlns:p14="http://schemas.microsoft.com/office/powerpoint/2010/main" val="6055283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46284"/>
            <a:ext cx="8528589" cy="573910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323528" y="105985"/>
            <a:ext cx="7380312" cy="84750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de-DE" sz="2400" kern="0" dirty="0"/>
              <a:t>Online unterrichten mit Linie 1 - </a:t>
            </a:r>
            <a:r>
              <a:rPr lang="de-DE" sz="2400" kern="0" dirty="0" err="1" smtClean="0"/>
              <a:t>BlinkLearning</a:t>
            </a:r>
            <a:endParaRPr lang="de-DE" sz="2400" kern="0" dirty="0"/>
          </a:p>
          <a:p>
            <a:r>
              <a:rPr lang="de-DE" sz="2400" kern="0" dirty="0" err="1"/>
              <a:t>A1</a:t>
            </a:r>
            <a:r>
              <a:rPr lang="de-DE" sz="2400" kern="0" dirty="0"/>
              <a:t> Kapitel 6, Aufgaben 2 und 3</a:t>
            </a:r>
          </a:p>
        </p:txBody>
      </p:sp>
    </p:spTree>
    <p:extLst>
      <p:ext uri="{BB962C8B-B14F-4D97-AF65-F5344CB8AC3E}">
        <p14:creationId xmlns:p14="http://schemas.microsoft.com/office/powerpoint/2010/main" val="57774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>
          <a:xfrm>
            <a:off x="628650" y="1131094"/>
            <a:ext cx="7886700" cy="1190625"/>
          </a:xfrm>
        </p:spPr>
        <p:txBody>
          <a:bodyPr/>
          <a:lstStyle/>
          <a:p>
            <a:pPr marL="342900" indent="-341710" eaLnBrk="1" hangingPunct="1">
              <a:lnSpc>
                <a:spcPct val="90000"/>
              </a:lnSpc>
              <a:tabLst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  <a:tab pos="7200900" algn="l"/>
                <a:tab pos="7543800" algn="l"/>
                <a:tab pos="7886700" algn="l"/>
              </a:tabLst>
            </a:pPr>
            <a:r>
              <a:rPr lang="de-DE" altLang="de-DE" sz="2700">
                <a:latin typeface="Calibri Light" panose="020F0302020204030204" pitchFamily="34" charset="0"/>
              </a:rPr>
              <a:t>    Beispiel anhand einer Doppelseite aus Linie 1 A1.1 </a:t>
            </a:r>
            <a:br>
              <a:rPr lang="de-DE" altLang="de-DE" sz="2700">
                <a:latin typeface="Calibri Light" panose="020F0302020204030204" pitchFamily="34" charset="0"/>
              </a:rPr>
            </a:br>
            <a:r>
              <a:rPr lang="de-DE" altLang="de-DE" sz="2700">
                <a:latin typeface="Calibri Light" panose="020F0302020204030204" pitchFamily="34" charset="0"/>
              </a:rPr>
              <a:t>für das BAMF Modell 2: Virtuelles Klassenzimmer</a:t>
            </a:r>
            <a:br>
              <a:rPr lang="de-DE" altLang="de-DE" sz="2700">
                <a:latin typeface="Calibri Light" panose="020F0302020204030204" pitchFamily="34" charset="0"/>
              </a:rPr>
            </a:br>
            <a:endParaRPr lang="de-DE" altLang="de-DE" sz="2700">
              <a:latin typeface="Calibri Light" panose="020F0302020204030204" pitchFamily="34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2"/>
          </p:nvPr>
        </p:nvSpPr>
        <p:spPr>
          <a:xfrm>
            <a:off x="390575" y="4509120"/>
            <a:ext cx="8950994" cy="2203825"/>
          </a:xfrm>
        </p:spPr>
        <p:txBody>
          <a:bodyPr/>
          <a:lstStyle/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Diese Aufgabe funktioniert wie im Präsenzunterricht:</a:t>
            </a:r>
          </a:p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alt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TN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lesen die Sätze 1-9 in Einzelarbeit.</a:t>
            </a:r>
          </a:p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- Unbekannte Ausdrücke werden ggf. im Plenum erklärt.</a:t>
            </a:r>
          </a:p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alt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KL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spielt das Audio vor, </a:t>
            </a:r>
            <a:r>
              <a:rPr lang="de-DE" alt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TN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notieren S oder V.</a:t>
            </a:r>
          </a:p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- Kontrolle im Plenum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95536" y="138596"/>
            <a:ext cx="7380312" cy="7436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de-DE" sz="2400" kern="0" dirty="0"/>
              <a:t>Virtuelle Präsenzphase</a:t>
            </a:r>
          </a:p>
          <a:p>
            <a:r>
              <a:rPr lang="de-DE" sz="2400" kern="0" dirty="0"/>
              <a:t>Kommunikative Aufgaben im Virtual </a:t>
            </a:r>
            <a:r>
              <a:rPr lang="de-DE" sz="2400" kern="0" dirty="0" err="1"/>
              <a:t>Classroom</a:t>
            </a:r>
            <a:r>
              <a:rPr lang="de-DE" sz="2400" kern="0" dirty="0"/>
              <a:t> 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48" y="1389976"/>
            <a:ext cx="8973656" cy="2759104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7" name="Rechteck 6"/>
          <p:cNvSpPr/>
          <p:nvPr/>
        </p:nvSpPr>
        <p:spPr>
          <a:xfrm>
            <a:off x="5796136" y="6516052"/>
            <a:ext cx="3329245" cy="369332"/>
          </a:xfrm>
          <a:prstGeom prst="rect">
            <a:avLst/>
          </a:prstGeom>
          <a:solidFill>
            <a:srgbClr val="00638C"/>
          </a:solidFill>
        </p:spPr>
        <p:txBody>
          <a:bodyPr wrap="none">
            <a:spAutoFit/>
          </a:bodyPr>
          <a:lstStyle/>
          <a:p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Lesen/Hören: Redemittel, </a:t>
            </a:r>
            <a:r>
              <a:rPr lang="de-DE" alt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Chunks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77331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460451" y="1412776"/>
            <a:ext cx="8003232" cy="499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3750" rIns="67500" bIns="33750">
            <a:spAutoFit/>
          </a:bodyPr>
          <a:lstStyle>
            <a:lvl1pPr marL="342900" indent="-341313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9pPr>
          </a:lstStyle>
          <a:p>
            <a:pPr marL="1587" indent="0" eaLnBrk="1" hangingPunct="1">
              <a:lnSpc>
                <a:spcPct val="100000"/>
              </a:lnSpc>
            </a:pPr>
            <a:r>
              <a:rPr lang="de-DE" alt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BlinkLearning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ist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 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Learning-Management-System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(LMS), das Lerninhalte 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bereitstellt (z.B. </a:t>
            </a:r>
            <a:r>
              <a:rPr lang="de-DE" altLang="de-DE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Linie 1 Kurs- und Übungsbuch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und die Möglichkeit bietet, in einem virtuellen Kursraum die Lernenden zu verwalten und mit ihnen zu kommunizieren.</a:t>
            </a:r>
            <a:endParaRPr lang="de-DE" altLang="de-DE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 hangingPunct="1">
              <a:lnSpc>
                <a:spcPct val="100000"/>
              </a:lnSpc>
            </a:pPr>
            <a:endParaRPr lang="de-DE" altLang="de-DE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 hangingPunct="1">
              <a:lnSpc>
                <a:spcPct val="100000"/>
              </a:lnSpc>
            </a:pP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 mit </a:t>
            </a:r>
            <a:r>
              <a:rPr lang="de-DE" alt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BlinkLearning</a:t>
            </a:r>
            <a:r>
              <a:rPr lang="de-DE" altLang="de-DE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unterrichten zu können, benötigen Sie ein Kommunikationstool, z.B. Zoom, Cisco </a:t>
            </a:r>
            <a:r>
              <a:rPr lang="de-DE" altLang="de-DE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Webex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Training, 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Microsoft Teams, </a:t>
            </a:r>
            <a:r>
              <a:rPr lang="de-DE" altLang="de-DE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edudip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o.Ä.</a:t>
            </a:r>
            <a:endParaRPr lang="de-DE" altLang="de-DE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 hangingPunct="1">
              <a:lnSpc>
                <a:spcPct val="100000"/>
              </a:lnSpc>
            </a:pPr>
            <a:endParaRPr lang="de-DE" altLang="de-DE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 hangingPunct="1">
              <a:lnSpc>
                <a:spcPct val="100000"/>
              </a:lnSpc>
            </a:pP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Über dieses Kommunikationstool kommunizieren Sie mit 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Ihrem Kurs und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teilen Ihren Bildschirm, damit alle TN die gleichen Inhalte des Buches sehen.</a:t>
            </a:r>
          </a:p>
          <a:p>
            <a:pPr marL="1587" indent="0" eaLnBrk="1" hangingPunct="1">
              <a:lnSpc>
                <a:spcPct val="100000"/>
              </a:lnSpc>
            </a:pPr>
            <a:endParaRPr lang="de-DE" altLang="de-DE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 hangingPunct="1">
              <a:lnSpc>
                <a:spcPct val="100000"/>
              </a:lnSpc>
            </a:pP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der Regel entscheidet die Schulleitung, welches Tool verwendet werden soll. Sie als KL müssen lediglich das Tool herunterladen, ein Meeting ansetzen und ihre </a:t>
            </a:r>
            <a:r>
              <a:rPr lang="de-DE" altLang="de-DE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TN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einladen.</a:t>
            </a:r>
          </a:p>
          <a:p>
            <a:pPr marL="1587" indent="0" eaLnBrk="1" hangingPunct="1">
              <a:lnSpc>
                <a:spcPct val="100000"/>
              </a:lnSpc>
            </a:pP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Beispiele in dieser Präsentation stammen aus Cisco </a:t>
            </a:r>
            <a:r>
              <a:rPr lang="de-DE" altLang="de-DE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Webex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Training.</a:t>
            </a:r>
          </a:p>
        </p:txBody>
      </p:sp>
      <p:sp>
        <p:nvSpPr>
          <p:cNvPr id="3" name="Titel 1"/>
          <p:cNvSpPr txBox="1">
            <a:spLocks/>
          </p:cNvSpPr>
          <p:nvPr/>
        </p:nvSpPr>
        <p:spPr>
          <a:xfrm>
            <a:off x="460451" y="260648"/>
            <a:ext cx="6923112" cy="580534"/>
          </a:xfrm>
          <a:prstGeom prst="rect">
            <a:avLst/>
          </a:prstGeom>
        </p:spPr>
        <p:txBody>
          <a:bodyPr bIns="72000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de-DE" kern="0" dirty="0">
                <a:latin typeface="Calibri "/>
                <a:cs typeface="Calibri Light" panose="020F0302020204030204" pitchFamily="34" charset="0"/>
              </a:rPr>
              <a:t>Kommunikationstool</a:t>
            </a:r>
          </a:p>
        </p:txBody>
      </p:sp>
    </p:spTree>
    <p:extLst>
      <p:ext uri="{BB962C8B-B14F-4D97-AF65-F5344CB8AC3E}">
        <p14:creationId xmlns:p14="http://schemas.microsoft.com/office/powerpoint/2010/main" val="1443999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>
          <a:xfrm>
            <a:off x="628650" y="1131094"/>
            <a:ext cx="7886700" cy="1190625"/>
          </a:xfrm>
        </p:spPr>
        <p:txBody>
          <a:bodyPr/>
          <a:lstStyle/>
          <a:p>
            <a:pPr marL="342900" indent="-341710" eaLnBrk="1" hangingPunct="1">
              <a:lnSpc>
                <a:spcPct val="90000"/>
              </a:lnSpc>
              <a:tabLst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  <a:tab pos="7200900" algn="l"/>
                <a:tab pos="7543800" algn="l"/>
                <a:tab pos="7886700" algn="l"/>
              </a:tabLst>
            </a:pPr>
            <a:r>
              <a:rPr lang="de-DE" altLang="de-DE" sz="2700">
                <a:latin typeface="Calibri Light" panose="020F0302020204030204" pitchFamily="34" charset="0"/>
              </a:rPr>
              <a:t>    Beispiel anhand einer Doppelseite aus Linie 1 A1.1 </a:t>
            </a:r>
            <a:br>
              <a:rPr lang="de-DE" altLang="de-DE" sz="2700">
                <a:latin typeface="Calibri Light" panose="020F0302020204030204" pitchFamily="34" charset="0"/>
              </a:rPr>
            </a:br>
            <a:r>
              <a:rPr lang="de-DE" altLang="de-DE" sz="2700">
                <a:latin typeface="Calibri Light" panose="020F0302020204030204" pitchFamily="34" charset="0"/>
              </a:rPr>
              <a:t>für das BAMF Modell 2: Virtuelles Klassenzimmer</a:t>
            </a:r>
            <a:br>
              <a:rPr lang="de-DE" altLang="de-DE" sz="2700">
                <a:latin typeface="Calibri Light" panose="020F0302020204030204" pitchFamily="34" charset="0"/>
              </a:rPr>
            </a:br>
            <a:endParaRPr lang="de-DE" altLang="de-DE" sz="2700">
              <a:latin typeface="Calibri Light" panose="020F0302020204030204" pitchFamily="34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2"/>
          </p:nvPr>
        </p:nvSpPr>
        <p:spPr>
          <a:xfrm>
            <a:off x="408935" y="3749806"/>
            <a:ext cx="9036496" cy="1656184"/>
          </a:xfrm>
        </p:spPr>
        <p:txBody>
          <a:bodyPr/>
          <a:lstStyle/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alt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KL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spielt das Audio vor und klickt auf Pause, wenn im Audio ein </a:t>
            </a:r>
          </a:p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  Produkt genannt wird.</a:t>
            </a:r>
          </a:p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- TN, der/die eine Lösung nennen möchte, „hebt die Hand“.</a:t>
            </a:r>
          </a:p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alt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KL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kreuzt an.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/>
          <a:srcRect l="1176" r="1176"/>
          <a:stretch/>
        </p:blipFill>
        <p:spPr>
          <a:xfrm>
            <a:off x="107504" y="1571291"/>
            <a:ext cx="8928992" cy="1861168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10" name="Rechteck 9"/>
          <p:cNvSpPr/>
          <p:nvPr/>
        </p:nvSpPr>
        <p:spPr>
          <a:xfrm>
            <a:off x="6453229" y="6516052"/>
            <a:ext cx="2673937" cy="369332"/>
          </a:xfrm>
          <a:prstGeom prst="rect">
            <a:avLst/>
          </a:prstGeom>
          <a:solidFill>
            <a:srgbClr val="00638C"/>
          </a:solidFill>
        </p:spPr>
        <p:txBody>
          <a:bodyPr wrap="none">
            <a:spAutoFit/>
          </a:bodyPr>
          <a:lstStyle/>
          <a:p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Hören: Wortschatz, Preise</a:t>
            </a:r>
            <a:endParaRPr lang="de-DE" dirty="0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395536" y="138596"/>
            <a:ext cx="7380312" cy="7436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de-DE" sz="2400" kern="0" dirty="0"/>
              <a:t>Virtuelle Präsenzphase</a:t>
            </a:r>
          </a:p>
          <a:p>
            <a:r>
              <a:rPr lang="de-DE" sz="2400" kern="0" dirty="0"/>
              <a:t>Kommunikative Aufgaben im Virtual </a:t>
            </a:r>
            <a:r>
              <a:rPr lang="de-DE" sz="2400" kern="0" dirty="0" err="1"/>
              <a:t>Classroom</a:t>
            </a:r>
            <a:r>
              <a:rPr lang="de-DE" sz="2400" kern="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053326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1962" r="1176"/>
          <a:stretch/>
        </p:blipFill>
        <p:spPr>
          <a:xfrm>
            <a:off x="179512" y="1484784"/>
            <a:ext cx="8856984" cy="1291138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95536" y="3212976"/>
            <a:ext cx="8944251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8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8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8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8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8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800">
                <a:solidFill>
                  <a:srgbClr val="000000"/>
                </a:solidFill>
                <a:latin typeface="+mn-lt"/>
              </a:defRPr>
            </a:lvl9pPr>
          </a:lstStyle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altLang="de-DE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KL</a:t>
            </a: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spielt das Audio mit dem Beispiel vor.</a:t>
            </a:r>
          </a:p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altLang="de-DE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KL</a:t>
            </a: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liest die erste Sprechblase in Beispiel 1 vor.</a:t>
            </a:r>
          </a:p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altLang="de-DE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TN1</a:t>
            </a: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liest die zweite Sprechblase in Beispiel 1 vor.</a:t>
            </a:r>
          </a:p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altLang="de-DE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TN2</a:t>
            </a: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liest die dritte Sprechblase in Beispiel 1 vor und ergänzt diese</a:t>
            </a:r>
          </a:p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mit dem ganzen Satz „Ich hätte gerne Tomaten.“ und mit der </a:t>
            </a:r>
            <a:r>
              <a:rPr lang="de-DE" altLang="de-DE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nächsten Frage</a:t>
            </a: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- Alle anderen </a:t>
            </a:r>
            <a:r>
              <a:rPr lang="de-DE" altLang="de-DE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TN</a:t>
            </a: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üben Frage und Antwort der Reihe nach</a:t>
            </a:r>
          </a:p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(siehe Kettenübung)</a:t>
            </a:r>
          </a:p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- Nach dem gleichen System behandelt man Beispiel 2</a:t>
            </a:r>
            <a:r>
              <a:rPr lang="de-DE" altLang="de-DE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de-DE" altLang="de-DE" sz="2000" kern="0" dirty="0"/>
          </a:p>
          <a:p>
            <a:pPr marL="344090" eaLnBrk="1" hangingPunct="1">
              <a:lnSpc>
                <a:spcPct val="90000"/>
              </a:lnSpc>
              <a:spcBef>
                <a:spcPts val="750"/>
              </a:spcBef>
              <a:buFontTx/>
              <a:buChar char="-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endParaRPr lang="de-DE" altLang="de-DE" sz="2000" kern="0" dirty="0"/>
          </a:p>
        </p:txBody>
      </p:sp>
      <p:sp>
        <p:nvSpPr>
          <p:cNvPr id="8" name="Rechteck 7"/>
          <p:cNvSpPr/>
          <p:nvPr/>
        </p:nvSpPr>
        <p:spPr>
          <a:xfrm>
            <a:off x="5382374" y="6516052"/>
            <a:ext cx="3743654" cy="369332"/>
          </a:xfrm>
          <a:prstGeom prst="rect">
            <a:avLst/>
          </a:prstGeom>
          <a:solidFill>
            <a:srgbClr val="00638C"/>
          </a:solidFill>
        </p:spPr>
        <p:txBody>
          <a:bodyPr wrap="none">
            <a:spAutoFit/>
          </a:bodyPr>
          <a:lstStyle/>
          <a:p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Sprechen: Flüssigkeitstraining, </a:t>
            </a:r>
            <a:r>
              <a:rPr lang="de-DE" alt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Chunks</a:t>
            </a:r>
            <a:endParaRPr lang="de-DE" dirty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395536" y="138596"/>
            <a:ext cx="7380312" cy="7436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de-DE" sz="2400" kern="0" dirty="0"/>
              <a:t>Virtuelle Präsenzphase</a:t>
            </a:r>
          </a:p>
          <a:p>
            <a:r>
              <a:rPr lang="de-DE" sz="2400" kern="0" dirty="0"/>
              <a:t>Kommunikative Aufgaben im Virtual </a:t>
            </a:r>
            <a:r>
              <a:rPr lang="de-DE" sz="2400" kern="0" dirty="0" err="1"/>
              <a:t>Classroom</a:t>
            </a:r>
            <a:r>
              <a:rPr lang="de-DE" sz="2400" kern="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861882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95536" y="3846590"/>
            <a:ext cx="9023136" cy="3182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8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8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8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8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8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800">
                <a:solidFill>
                  <a:srgbClr val="000000"/>
                </a:solidFill>
                <a:latin typeface="+mn-lt"/>
              </a:defRPr>
            </a:lvl9pPr>
          </a:lstStyle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altLang="de-DE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KL</a:t>
            </a: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oder </a:t>
            </a:r>
            <a:r>
              <a:rPr lang="de-DE" altLang="de-DE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TN</a:t>
            </a: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liest im Plenum alle Bezeichnungen vor.</a:t>
            </a:r>
          </a:p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- KL liest die erste Sprechblase vor.</a:t>
            </a:r>
          </a:p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altLang="de-DE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TN1</a:t>
            </a: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liest die zweite Sprechblase vor und stellt die Frage in</a:t>
            </a:r>
          </a:p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Sprechblase 3. Der nächste TN antwortet.</a:t>
            </a:r>
          </a:p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altLang="de-DE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TN</a:t>
            </a: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werden in Kleingruppen eingeteilt (siehe Gruppenarbeit)</a:t>
            </a:r>
          </a:p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altLang="de-DE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TN</a:t>
            </a: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üben in den Gruppen weitere Fragen und Antworten.</a:t>
            </a:r>
          </a:p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altLang="de-DE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KL</a:t>
            </a: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schaltet sich bei den </a:t>
            </a:r>
            <a:r>
              <a:rPr lang="de-DE" altLang="de-DE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TN</a:t>
            </a: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-Gruppen ein und gibt ggf. Hilfestellung.</a:t>
            </a:r>
          </a:p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endParaRPr lang="de-DE" altLang="de-DE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/>
          <a:srcRect b="3181"/>
          <a:stretch/>
        </p:blipFill>
        <p:spPr>
          <a:xfrm>
            <a:off x="251520" y="1194111"/>
            <a:ext cx="8320608" cy="2522921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10" name="Rechteck 9"/>
          <p:cNvSpPr/>
          <p:nvPr/>
        </p:nvSpPr>
        <p:spPr>
          <a:xfrm>
            <a:off x="5107747" y="6510342"/>
            <a:ext cx="4013343" cy="369332"/>
          </a:xfrm>
          <a:prstGeom prst="rect">
            <a:avLst/>
          </a:prstGeom>
          <a:solidFill>
            <a:srgbClr val="00638C"/>
          </a:solidFill>
        </p:spPr>
        <p:txBody>
          <a:bodyPr wrap="none">
            <a:spAutoFit/>
          </a:bodyPr>
          <a:lstStyle/>
          <a:p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Lesen/Sprechen: Wortschatzerweiterung</a:t>
            </a:r>
            <a:endParaRPr lang="de-DE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95536" y="138596"/>
            <a:ext cx="7380312" cy="7436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de-DE" sz="2400" kern="0" dirty="0"/>
              <a:t>Virtuelle Präsenzphase</a:t>
            </a:r>
          </a:p>
          <a:p>
            <a:r>
              <a:rPr lang="de-DE" sz="2400" kern="0" dirty="0"/>
              <a:t>Kommunikative Aufgaben im Virtual </a:t>
            </a:r>
            <a:r>
              <a:rPr lang="de-DE" sz="2400" kern="0" dirty="0" err="1"/>
              <a:t>Classroom</a:t>
            </a:r>
            <a:r>
              <a:rPr lang="de-DE" sz="2400" kern="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768596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95536" y="5107824"/>
            <a:ext cx="8958839" cy="175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8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8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8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8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8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800">
                <a:solidFill>
                  <a:srgbClr val="000000"/>
                </a:solidFill>
                <a:latin typeface="+mn-lt"/>
              </a:defRPr>
            </a:lvl9pPr>
          </a:lstStyle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altLang="de-DE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KL</a:t>
            </a: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erklärt, wie die Übung „Koffer packen“ funktioniert.</a:t>
            </a:r>
          </a:p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- Die Übung funktioniert wie im Präsenzunterricht.</a:t>
            </a:r>
          </a:p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- Nach fünf Fragen und Antworten fängt der nächste TN die Übung</a:t>
            </a:r>
          </a:p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wieder von vorne an.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56" y="1229783"/>
            <a:ext cx="8172400" cy="3761273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10" name="Rechteck 9"/>
          <p:cNvSpPr/>
          <p:nvPr/>
        </p:nvSpPr>
        <p:spPr>
          <a:xfrm>
            <a:off x="4936211" y="6516052"/>
            <a:ext cx="4190955" cy="369332"/>
          </a:xfrm>
          <a:prstGeom prst="rect">
            <a:avLst/>
          </a:prstGeom>
          <a:solidFill>
            <a:srgbClr val="00638C"/>
          </a:solidFill>
        </p:spPr>
        <p:txBody>
          <a:bodyPr wrap="none">
            <a:spAutoFit/>
          </a:bodyPr>
          <a:lstStyle/>
          <a:p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Sprechen: Flüssigkeitstraining, Anwendung</a:t>
            </a:r>
            <a:endParaRPr lang="de-DE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95536" y="138596"/>
            <a:ext cx="7380312" cy="7436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de-DE" sz="2400" kern="0" dirty="0"/>
              <a:t>Virtuelle Präsenzphase</a:t>
            </a:r>
          </a:p>
          <a:p>
            <a:r>
              <a:rPr lang="de-DE" sz="2400" kern="0" dirty="0"/>
              <a:t>Kommunikative Aufgaben im Virtual </a:t>
            </a:r>
            <a:r>
              <a:rPr lang="de-DE" sz="2400" kern="0" dirty="0" err="1"/>
              <a:t>Classroom</a:t>
            </a:r>
            <a:r>
              <a:rPr lang="de-DE" sz="2400" kern="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0897536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95536" y="4653136"/>
            <a:ext cx="8994327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8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8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8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8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8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800">
                <a:solidFill>
                  <a:srgbClr val="000000"/>
                </a:solidFill>
                <a:latin typeface="+mn-lt"/>
              </a:defRPr>
            </a:lvl9pPr>
          </a:lstStyle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altLang="de-DE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KL</a:t>
            </a: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liest das Beispiel vor und erklärt, wie die Übung funktioniert.</a:t>
            </a:r>
          </a:p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- TN erfinden in Einzelarbeit Preise.</a:t>
            </a:r>
          </a:p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altLang="de-DE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TN</a:t>
            </a: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werden in Zweiergruppen eingeteilt (siehe Partnerarbeit)</a:t>
            </a:r>
          </a:p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altLang="de-DE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TN</a:t>
            </a: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spielen Dialoge anhand ihrer Listen.</a:t>
            </a:r>
          </a:p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altLang="de-DE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KL</a:t>
            </a: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schaltet sich bei den </a:t>
            </a:r>
            <a:r>
              <a:rPr lang="de-DE" altLang="de-DE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TN</a:t>
            </a: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-Paaren ein und gibt ggf. Hilfestellung.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88" y="1268760"/>
            <a:ext cx="4680520" cy="3264909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8" name="Rechteck 7"/>
          <p:cNvSpPr/>
          <p:nvPr/>
        </p:nvSpPr>
        <p:spPr>
          <a:xfrm>
            <a:off x="3876252" y="6511528"/>
            <a:ext cx="5254580" cy="369332"/>
          </a:xfrm>
          <a:prstGeom prst="rect">
            <a:avLst/>
          </a:prstGeom>
          <a:solidFill>
            <a:srgbClr val="00638C"/>
          </a:solidFill>
        </p:spPr>
        <p:txBody>
          <a:bodyPr wrap="none">
            <a:spAutoFit/>
          </a:bodyPr>
          <a:lstStyle/>
          <a:p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Lesen/Sprechen: Wortschatzerweiterung, Anwendung</a:t>
            </a:r>
            <a:endParaRPr lang="de-DE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95536" y="138596"/>
            <a:ext cx="7380312" cy="7436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de-DE" sz="2400" kern="0" dirty="0"/>
              <a:t>Virtuelle Präsenzphase</a:t>
            </a:r>
          </a:p>
          <a:p>
            <a:r>
              <a:rPr lang="de-DE" sz="2400" kern="0" dirty="0"/>
              <a:t>Kommunikative Aufgaben im Virtual </a:t>
            </a:r>
            <a:r>
              <a:rPr lang="de-DE" sz="2400" kern="0" dirty="0" err="1"/>
              <a:t>Classroom</a:t>
            </a:r>
            <a:r>
              <a:rPr lang="de-DE" sz="2400" kern="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981510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95536" y="4158538"/>
            <a:ext cx="8579053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8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8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8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8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8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800">
                <a:solidFill>
                  <a:srgbClr val="000000"/>
                </a:solidFill>
                <a:latin typeface="+mn-lt"/>
              </a:defRPr>
            </a:lvl9pPr>
          </a:lstStyle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altLang="de-DE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KL</a:t>
            </a: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liest das Beispiel im Plenum vor und erklärt, wie die Übung</a:t>
            </a:r>
          </a:p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funktioniert.</a:t>
            </a:r>
          </a:p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altLang="de-DE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TN</a:t>
            </a: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schreiben ihre Einkaufslisten in den Chat an den KL.</a:t>
            </a:r>
          </a:p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altLang="de-DE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KL</a:t>
            </a: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prüft die Listen und gibt über die Funktion Chat (privat) Feedback.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/>
          <a:srcRect r="2750"/>
          <a:stretch/>
        </p:blipFill>
        <p:spPr>
          <a:xfrm>
            <a:off x="117877" y="1462884"/>
            <a:ext cx="8892480" cy="2114986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7" name="Rechteck 6"/>
          <p:cNvSpPr/>
          <p:nvPr/>
        </p:nvSpPr>
        <p:spPr>
          <a:xfrm>
            <a:off x="5902181" y="6516052"/>
            <a:ext cx="3224985" cy="369332"/>
          </a:xfrm>
          <a:prstGeom prst="rect">
            <a:avLst/>
          </a:prstGeom>
          <a:solidFill>
            <a:srgbClr val="00638C"/>
          </a:solidFill>
        </p:spPr>
        <p:txBody>
          <a:bodyPr wrap="none">
            <a:spAutoFit/>
          </a:bodyPr>
          <a:lstStyle/>
          <a:p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Schreiben: Anwendung, Transfer</a:t>
            </a:r>
            <a:endParaRPr lang="de-DE" dirty="0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395536" y="138596"/>
            <a:ext cx="7380312" cy="7436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de-DE" sz="2400" kern="0" dirty="0"/>
              <a:t>Virtuelle Präsenzphase</a:t>
            </a:r>
          </a:p>
          <a:p>
            <a:r>
              <a:rPr lang="de-DE" sz="2400" kern="0" dirty="0"/>
              <a:t>Kommunikative Aufgaben im Virtual </a:t>
            </a:r>
            <a:r>
              <a:rPr lang="de-DE" sz="2400" kern="0" dirty="0" err="1"/>
              <a:t>Classroom</a:t>
            </a:r>
            <a:r>
              <a:rPr lang="de-DE" sz="2400" kern="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341162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95536" y="3145368"/>
            <a:ext cx="8726034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8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8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8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8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8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800">
                <a:solidFill>
                  <a:srgbClr val="000000"/>
                </a:solidFill>
                <a:latin typeface="+mn-lt"/>
              </a:defRPr>
            </a:lvl9pPr>
          </a:lstStyle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altLang="de-DE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KL</a:t>
            </a: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liest das Beispiel im Plenum vor und erklärt, wie die Übung </a:t>
            </a:r>
          </a:p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funktioniert.</a:t>
            </a:r>
          </a:p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altLang="de-DE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TN</a:t>
            </a: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sagen durch Zuruf, was sie brauchen.</a:t>
            </a:r>
          </a:p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altLang="de-DE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TN</a:t>
            </a: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, der gerade dran ist, wiederholt das, was </a:t>
            </a:r>
            <a:r>
              <a:rPr lang="de-DE" altLang="de-DE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TN</a:t>
            </a: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davor gebraucht hat,</a:t>
            </a:r>
          </a:p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z.B. „Sie braucht Butter, Milch und Eier. Ich brauche Butter, Paprika</a:t>
            </a:r>
          </a:p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und Kartoffeln.“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/>
          <a:srcRect r="3391"/>
          <a:stretch/>
        </p:blipFill>
        <p:spPr>
          <a:xfrm>
            <a:off x="144016" y="1628800"/>
            <a:ext cx="8964488" cy="108012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7" name="Rechteck 6"/>
          <p:cNvSpPr/>
          <p:nvPr/>
        </p:nvSpPr>
        <p:spPr>
          <a:xfrm>
            <a:off x="4287251" y="6516052"/>
            <a:ext cx="4839915" cy="369332"/>
          </a:xfrm>
          <a:prstGeom prst="rect">
            <a:avLst/>
          </a:prstGeom>
          <a:solidFill>
            <a:srgbClr val="00638C"/>
          </a:solidFill>
        </p:spPr>
        <p:txBody>
          <a:bodyPr wrap="none">
            <a:spAutoFit/>
          </a:bodyPr>
          <a:lstStyle/>
          <a:p>
            <a:r>
              <a:rPr lang="de-DE" dirty="0"/>
              <a:t>Sprechen monologisch: Anwendung, Transfer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95536" y="138596"/>
            <a:ext cx="7380312" cy="7436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de-DE" sz="2400" kern="0" dirty="0"/>
              <a:t>Virtuelle Präsenzphase</a:t>
            </a:r>
          </a:p>
          <a:p>
            <a:r>
              <a:rPr lang="de-DE" sz="2400" kern="0" dirty="0"/>
              <a:t>Kommunikative Aufgaben im Virtual </a:t>
            </a:r>
            <a:r>
              <a:rPr lang="de-DE" sz="2400" kern="0" dirty="0" err="1"/>
              <a:t>Classroom</a:t>
            </a:r>
            <a:r>
              <a:rPr lang="de-DE" sz="2400" kern="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072386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95535" y="4203626"/>
            <a:ext cx="8712521" cy="2249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8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18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8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8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8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1800">
                <a:solidFill>
                  <a:srgbClr val="000000"/>
                </a:solidFill>
                <a:latin typeface="+mn-lt"/>
              </a:defRPr>
            </a:lvl9pPr>
          </a:lstStyle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alt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KL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erklärt, wie die Aufgabe funktioniert.</a:t>
            </a:r>
          </a:p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alt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KL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schreibt im Chat einen kurzen Dialog mit den Redemitteln und</a:t>
            </a:r>
          </a:p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 liest gleichzeitig vor.</a:t>
            </a:r>
          </a:p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alt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KL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teilt </a:t>
            </a:r>
            <a:r>
              <a:rPr lang="de-DE" alt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TN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in Zweiergruppen ein.</a:t>
            </a:r>
          </a:p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alt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TN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-Paare schreiben/spielen weitere Dialoge.</a:t>
            </a:r>
          </a:p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alt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KL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schaltet sich bei den </a:t>
            </a:r>
            <a:r>
              <a:rPr lang="de-DE" alt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TN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-Paaren ein und gibt ggf. Hilfestellung.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/>
          <a:srcRect r="1176"/>
          <a:stretch/>
        </p:blipFill>
        <p:spPr>
          <a:xfrm>
            <a:off x="107504" y="1158777"/>
            <a:ext cx="8928992" cy="2990303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5" name="Rechteck 4"/>
          <p:cNvSpPr/>
          <p:nvPr/>
        </p:nvSpPr>
        <p:spPr>
          <a:xfrm>
            <a:off x="4966330" y="6516052"/>
            <a:ext cx="4156331" cy="369332"/>
          </a:xfrm>
          <a:prstGeom prst="rect">
            <a:avLst/>
          </a:prstGeom>
          <a:solidFill>
            <a:srgbClr val="00638C"/>
          </a:solidFill>
        </p:spPr>
        <p:txBody>
          <a:bodyPr wrap="none">
            <a:spAutoFit/>
          </a:bodyPr>
          <a:lstStyle/>
          <a:p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Sprechen dialogisch: Anwendung, Transfer</a:t>
            </a:r>
            <a:endParaRPr lang="de-DE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95536" y="138596"/>
            <a:ext cx="7380312" cy="7436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de-DE" sz="2400" kern="0" dirty="0"/>
              <a:t>Virtuelle Präsenzphase</a:t>
            </a:r>
          </a:p>
          <a:p>
            <a:r>
              <a:rPr lang="de-DE" sz="2400" kern="0" dirty="0"/>
              <a:t>Kommunikative Aufgaben im Virtual </a:t>
            </a:r>
            <a:r>
              <a:rPr lang="de-DE" sz="2400" kern="0" dirty="0" err="1"/>
              <a:t>Classroom</a:t>
            </a:r>
            <a:r>
              <a:rPr lang="de-DE" sz="2400" kern="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3861302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223676"/>
            <a:ext cx="5184576" cy="3037355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395536" y="4438516"/>
            <a:ext cx="8739336" cy="226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altLang="de-DE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teilt </a:t>
            </a:r>
            <a:r>
              <a:rPr lang="de-DE" altLang="de-DE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TN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Zweiergruppen ein.</a:t>
            </a:r>
          </a:p>
          <a:p>
            <a:pPr marL="119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altLang="de-DE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bewegt zwei oder mehr Lebensmittel zwischen Verkäuferin und </a:t>
            </a:r>
          </a:p>
          <a:p>
            <a:pPr marL="119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Käuferin.</a:t>
            </a:r>
          </a:p>
          <a:p>
            <a:pPr marL="119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altLang="de-DE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TN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-Paare spielen weitere Dialoge wie für Aufgabe UND SIE? c,</a:t>
            </a:r>
          </a:p>
          <a:p>
            <a:pPr marL="119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dieses Mal ohne Buch.</a:t>
            </a:r>
          </a:p>
          <a:p>
            <a:pPr marL="1190" indent="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altLang="de-DE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schaltet sich bei den </a:t>
            </a:r>
            <a:r>
              <a:rPr lang="de-DE" altLang="de-DE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TN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-Paaren ein und gibt ggf. Hilfestellung.</a:t>
            </a:r>
          </a:p>
        </p:txBody>
      </p:sp>
      <p:sp>
        <p:nvSpPr>
          <p:cNvPr id="5" name="Rechteck 4"/>
          <p:cNvSpPr/>
          <p:nvPr/>
        </p:nvSpPr>
        <p:spPr>
          <a:xfrm>
            <a:off x="8578951" y="6521137"/>
            <a:ext cx="555921" cy="369332"/>
          </a:xfrm>
          <a:prstGeom prst="rect">
            <a:avLst/>
          </a:prstGeom>
          <a:solidFill>
            <a:srgbClr val="00638C"/>
          </a:solidFill>
        </p:spPr>
        <p:txBody>
          <a:bodyPr wrap="none">
            <a:spAutoFit/>
          </a:bodyPr>
          <a:lstStyle/>
          <a:p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  <a:endParaRPr lang="de-DE" dirty="0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395536" y="138596"/>
            <a:ext cx="7380312" cy="7436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de-DE" sz="2400" kern="0" dirty="0"/>
              <a:t>Virtuelle Präsenzphase</a:t>
            </a:r>
          </a:p>
          <a:p>
            <a:r>
              <a:rPr lang="de-DE" sz="2400" dirty="0">
                <a:solidFill>
                  <a:schemeClr val="tx1"/>
                </a:solidFill>
              </a:rPr>
              <a:t>Spielerische Lernerfolgskontrolle mit Tafelbildern</a:t>
            </a:r>
            <a:endParaRPr lang="de-DE" sz="24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93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244535"/>
            <a:ext cx="7416824" cy="5613465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199" y="1812513"/>
            <a:ext cx="1326539" cy="766445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2738" y="1916832"/>
            <a:ext cx="939553" cy="881351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8578951" y="6521137"/>
            <a:ext cx="555921" cy="369332"/>
          </a:xfrm>
          <a:prstGeom prst="rect">
            <a:avLst/>
          </a:prstGeom>
          <a:solidFill>
            <a:srgbClr val="00638C"/>
          </a:solidFill>
        </p:spPr>
        <p:txBody>
          <a:bodyPr wrap="none">
            <a:spAutoFit/>
          </a:bodyPr>
          <a:lstStyle/>
          <a:p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  <a:endParaRPr lang="de-DE" dirty="0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395536" y="138596"/>
            <a:ext cx="7380312" cy="7436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de-DE" sz="2400" kern="0" dirty="0"/>
              <a:t>Virtuelle Präsenzphase</a:t>
            </a:r>
          </a:p>
          <a:p>
            <a:r>
              <a:rPr lang="de-DE" sz="2400" dirty="0">
                <a:solidFill>
                  <a:schemeClr val="tx1"/>
                </a:solidFill>
              </a:rPr>
              <a:t>Spielerische Lernerfolgskontrolle mit Tafelbildern</a:t>
            </a:r>
            <a:endParaRPr lang="de-DE" sz="24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26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11111E-6 L 4.72222E-6 1.11111E-6 C 0.00347 0.00046 0.00711 0.00139 0.01076 0.00231 C 0.01215 0.00255 0.01336 0.00324 0.01458 0.00347 C 0.01875 0.00463 0.02274 0.00532 0.02691 0.00625 C 0.03316 0.00787 0.03472 0.00926 0.04045 0.01134 C 0.05034 0.01528 0.04895 0.01458 0.05659 0.01667 C 0.05781 0.01759 0.05885 0.01875 0.06024 0.01921 C 0.06649 0.02199 0.07013 0.02292 0.07621 0.02454 C 0.07743 0.02546 0.07864 0.02662 0.08003 0.02731 C 0.08107 0.02778 0.08246 0.02801 0.0835 0.02847 C 0.09288 0.03217 0.08663 0.03009 0.09479 0.03241 C 0.10243 0.03796 0.09392 0.03217 0.10347 0.0375 C 0.10694 0.03958 0.11406 0.04444 0.11701 0.04676 C 0.11857 0.04815 0.12013 0.0493 0.12187 0.05069 C 0.12326 0.05208 0.12413 0.0537 0.12569 0.05486 C 0.12725 0.05579 0.12899 0.05602 0.13055 0.05717 C 0.14201 0.0669 0.13211 0.06042 0.14027 0.06898 C 0.14149 0.07014 0.14305 0.0706 0.14409 0.07153 C 0.14548 0.07338 0.14618 0.07546 0.14791 0.07708 C 0.1493 0.07847 0.15121 0.07917 0.1526 0.08079 C 0.15677 0.08542 0.16128 0.08981 0.16388 0.09537 C 0.16527 0.09861 0.16649 0.10162 0.16892 0.1044 C 0.1776 0.11574 0.16684 0.09977 0.17604 0.11366 C 0.17708 0.11481 0.17812 0.1162 0.17864 0.11736 C 0.17916 0.11875 0.17899 0.12037 0.17986 0.1213 C 0.18072 0.12292 0.18229 0.12384 0.1835 0.12546 C 0.18663 0.13819 0.18211 0.12245 0.18854 0.13588 C 0.19079 0.14097 0.19461 0.15162 0.19461 0.15185 C 0.19739 0.16574 0.19392 0.15092 0.19843 0.16342 C 0.19895 0.16528 0.19913 0.1669 0.19965 0.16852 C 0.20086 0.17245 0.20225 0.17616 0.20329 0.18032 C 0.20364 0.18194 0.20486 0.1875 0.20572 0.18935 C 0.20642 0.19097 0.20746 0.1919 0.20816 0.19352 C 0.20902 0.19537 0.21128 0.20116 0.2118 0.20393 C 0.2125 0.20555 0.21267 0.20741 0.21302 0.20926 C 0.21388 0.2118 0.21527 0.21435 0.21562 0.21713 C 0.21875 0.2331 0.21493 0.21296 0.21805 0.23125 C 0.2184 0.23356 0.21892 0.23588 0.21927 0.23796 C 0.22013 0.24305 0.22013 0.24861 0.22187 0.25347 C 0.22378 0.26018 0.22274 0.25602 0.2243 0.26528 C 0.22482 0.27407 0.22482 0.28194 0.22673 0.29028 C 0.22708 0.29167 0.22743 0.29282 0.22812 0.29421 C 0.22829 0.29838 0.22864 0.30301 0.22934 0.30741 C 0.22951 0.31065 0.23003 0.31435 0.23055 0.31782 C 0.2309 0.32338 0.23125 0.32917 0.23177 0.33472 C 0.23211 0.35347 0.23281 0.37245 0.23281 0.39097 C 0.23281 0.39838 0.23177 0.40579 0.23177 0.41319 C 0.23177 0.43333 0.23281 0.45347 0.23281 0.47384 L 0.23437 0.47222 " pathEditMode="relative" rAng="0" ptsTypes="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236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5.55112E-17 L -3.61111E-6 5.55112E-17 C 0.00348 0.00046 0.00747 0.00139 0.01129 0.00231 C 0.01268 0.00278 0.01389 0.00324 0.01528 0.0037 C 0.01945 0.00486 0.02379 0.00556 0.02796 0.00648 C 0.03455 0.0081 0.03629 0.00972 0.04219 0.01181 C 0.05243 0.01574 0.05105 0.01528 0.05903 0.01736 C 0.06025 0.01829 0.06129 0.01944 0.06268 0.02014 C 0.06927 0.02292 0.07327 0.02384 0.07952 0.02546 C 0.08073 0.02639 0.08195 0.02755 0.08351 0.02824 C 0.08455 0.02894 0.08594 0.02917 0.08716 0.02963 C 0.09688 0.03356 0.09028 0.03148 0.09879 0.03356 C 0.10677 0.03935 0.09775 0.03356 0.10782 0.03912 C 0.11146 0.0412 0.11893 0.04606 0.12205 0.04861 C 0.12361 0.05 0.12535 0.05116 0.12709 0.05278 C 0.12848 0.05394 0.12934 0.05579 0.13091 0.05694 C 0.13247 0.05787 0.13438 0.05833 0.13594 0.05949 C 0.14809 0.06944 0.13768 0.06273 0.14636 0.07176 C 0.1474 0.07292 0.14914 0.07315 0.15018 0.07431 C 0.15174 0.07616 0.15243 0.07847 0.15417 0.07986 C 0.15556 0.08148 0.15764 0.08218 0.15903 0.08403 C 0.16337 0.08889 0.16806 0.09329 0.17084 0.09907 C 0.1724 0.10231 0.17361 0.10556 0.17605 0.10833 C 0.18507 0.12037 0.17396 0.10347 0.18351 0.11806 C 0.18455 0.11921 0.18559 0.1206 0.18629 0.12199 C 0.18664 0.12338 0.18664 0.125 0.1875 0.12593 C 0.18837 0.12755 0.19011 0.1287 0.19132 0.13032 C 0.19445 0.14352 0.18993 0.12708 0.19653 0.14097 C 0.19879 0.1463 0.20278 0.15764 0.20278 0.15764 C 0.20573 0.17222 0.20226 0.15671 0.20677 0.16968 C 0.20747 0.17153 0.20747 0.17338 0.20799 0.175 C 0.20938 0.17917 0.21094 0.1831 0.21198 0.18727 C 0.21233 0.18912 0.21355 0.19468 0.21459 0.19676 C 0.21511 0.19815 0.21632 0.19931 0.21702 0.20093 C 0.21789 0.20278 0.22014 0.20903 0.22084 0.21181 C 0.22153 0.21366 0.22153 0.21551 0.22205 0.21713 C 0.22292 0.21991 0.22431 0.22269 0.22483 0.22546 C 0.22796 0.2419 0.22396 0.22106 0.22726 0.24028 C 0.22761 0.24259 0.2283 0.24491 0.22848 0.24722 C 0.22952 0.25231 0.22952 0.2581 0.23125 0.26343 C 0.23334 0.27014 0.23212 0.26597 0.23368 0.27569 C 0.23438 0.28472 0.23438 0.29282 0.23629 0.30162 C 0.23664 0.30278 0.23716 0.30417 0.23768 0.30556 C 0.23802 0.30995 0.23837 0.31458 0.23889 0.31921 C 0.23924 0.32269 0.23976 0.32639 0.24028 0.33009 C 0.24063 0.33588 0.24098 0.3419 0.2415 0.34769 C 0.24202 0.36713 0.24254 0.38681 0.24254 0.40625 C 0.24254 0.41389 0.2415 0.42153 0.2415 0.42917 C 0.2415 0.45023 0.24254 0.47083 0.24254 0.49213 L 0.24427 0.49051 " pathEditMode="relative" rAng="0" ptsTypes="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2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460451" y="1412776"/>
            <a:ext cx="7931224" cy="472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3750" rIns="67500" bIns="33750">
            <a:spAutoFit/>
          </a:bodyPr>
          <a:lstStyle>
            <a:lvl1pPr marL="342900" indent="-341313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9pPr>
          </a:lstStyle>
          <a:p>
            <a:pPr marL="93663" indent="0" eaLnBrk="1" hangingPunct="1">
              <a:lnSpc>
                <a:spcPct val="100000"/>
              </a:lnSpc>
            </a:pP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ersten Schritte bei jedem Meeting sind:</a:t>
            </a:r>
          </a:p>
          <a:p>
            <a:pPr marL="93663" indent="0" eaLnBrk="1" hangingPunct="1">
              <a:lnSpc>
                <a:spcPct val="100000"/>
              </a:lnSpc>
            </a:pPr>
            <a:endParaRPr lang="de-DE" altLang="de-DE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36563" indent="-34290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KL/TN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treffen sich virtuell auf der Plattform über einen 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Link.</a:t>
            </a:r>
          </a:p>
          <a:p>
            <a:pPr marL="436563" indent="-34290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altLang="de-DE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36563" indent="-34290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KL/TN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schalten Kamera und Mikro 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ein.</a:t>
            </a:r>
          </a:p>
          <a:p>
            <a:pPr marL="436563" indent="-34290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altLang="de-DE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36563" indent="-34290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TN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prüfen vor dem 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Online-Unterricht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Kamera und 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Mikro.</a:t>
            </a:r>
          </a:p>
          <a:p>
            <a:pPr marL="436563" indent="-34290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altLang="de-DE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36563" indent="-34290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TN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schalten Mikros auf stumm, bis sie zum Sprechen aufgefordert 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werden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(um 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störende Geräusche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 vermeiden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93663" indent="0" eaLnBrk="1" hangingPunct="1">
              <a:lnSpc>
                <a:spcPct val="100000"/>
              </a:lnSpc>
            </a:pPr>
            <a:endParaRPr lang="de-DE" altLang="de-DE" sz="2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36563" indent="-34290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TN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verwenden die Funktion „Hand heben“, um sich zu 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melden.</a:t>
            </a:r>
          </a:p>
          <a:p>
            <a:pPr marL="436563" indent="-34290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altLang="de-DE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36563" indent="-34290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teilt den Bildschirm und aktiviert dabei die Funktion für die Audio- 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Videoübertragung.</a:t>
            </a: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460451" y="260648"/>
            <a:ext cx="6923112" cy="580534"/>
          </a:xfrm>
          <a:prstGeom prst="rect">
            <a:avLst/>
          </a:prstGeom>
        </p:spPr>
        <p:txBody>
          <a:bodyPr bIns="72000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de-DE" kern="0" dirty="0">
                <a:latin typeface="Calibri "/>
                <a:cs typeface="Calibri Light" panose="020F0302020204030204" pitchFamily="34" charset="0"/>
              </a:rPr>
              <a:t>Kommunikationstool</a:t>
            </a:r>
          </a:p>
        </p:txBody>
      </p:sp>
    </p:spTree>
    <p:extLst>
      <p:ext uri="{BB962C8B-B14F-4D97-AF65-F5344CB8AC3E}">
        <p14:creationId xmlns:p14="http://schemas.microsoft.com/office/powerpoint/2010/main" val="32530538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 preferRelativeResize="0">
            <a:picLocks/>
          </p:cNvPicPr>
          <p:nvPr/>
        </p:nvPicPr>
        <p:blipFill rotWithShape="1">
          <a:blip r:embed="rId4"/>
          <a:srcRect l="-18" t="1333" r="303" b="1333"/>
          <a:stretch/>
        </p:blipFill>
        <p:spPr>
          <a:xfrm>
            <a:off x="184756" y="1256517"/>
            <a:ext cx="8838345" cy="3401704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>
          <a:xfrm>
            <a:off x="107504" y="4725144"/>
            <a:ext cx="8992850" cy="2232248"/>
          </a:xfrm>
        </p:spPr>
        <p:txBody>
          <a:bodyPr/>
          <a:lstStyle/>
          <a:p>
            <a:pPr marL="344090" eaLnBrk="1" hangingPunct="1">
              <a:spcBef>
                <a:spcPts val="0"/>
              </a:spcBef>
              <a:spcAft>
                <a:spcPts val="300"/>
              </a:spcAft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</a:tabLst>
              <a:defRPr/>
            </a:pPr>
            <a:r>
              <a:rPr lang="de-DE" altLang="de-DE" sz="2000" b="0" kern="12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lang="de-DE" altLang="de-DE" sz="2000" b="0" kern="1200" dirty="0" err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TN</a:t>
            </a:r>
            <a:r>
              <a:rPr lang="de-DE" altLang="de-DE" sz="2000" b="0" kern="12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ordnen die Dialogteile durch Anklicken zu.</a:t>
            </a:r>
            <a:br>
              <a:rPr lang="de-DE" altLang="de-DE" sz="2000" b="0" kern="12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de-DE" altLang="de-DE" sz="2000" b="0" kern="12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Durch Klick auf „Bestätigen“ werden die richtigen und die falschen</a:t>
            </a:r>
            <a:br>
              <a:rPr lang="de-DE" altLang="de-DE" sz="2000" b="0" kern="12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de-DE" altLang="de-DE" sz="2000" b="0" kern="12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Zuordnungen sichtbar.</a:t>
            </a:r>
            <a:br>
              <a:rPr lang="de-DE" altLang="de-DE" sz="2000" b="0" kern="12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de-DE" altLang="de-DE" sz="2000" b="0" kern="12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Die TN können ihre Antworten korrigieren. Sie haben insgesamt 3</a:t>
            </a:r>
            <a:br>
              <a:rPr lang="de-DE" altLang="de-DE" sz="2000" b="0" kern="12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de-DE" altLang="de-DE" sz="2000" b="0" kern="12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Versuche.</a:t>
            </a:r>
            <a:br>
              <a:rPr lang="de-DE" altLang="de-DE" sz="2000" b="0" kern="12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de-DE" altLang="de-DE" sz="2000" b="0" kern="12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lang="de-DE" altLang="de-DE" sz="2000" b="0" kern="1200" dirty="0" err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TN</a:t>
            </a:r>
            <a:r>
              <a:rPr lang="de-DE" altLang="de-DE" sz="2000" b="0" kern="12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spielt das Audio vor, um die Lösung zu prüfen.</a:t>
            </a:r>
          </a:p>
        </p:txBody>
      </p:sp>
      <p:sp>
        <p:nvSpPr>
          <p:cNvPr id="5" name="Rechteck 4"/>
          <p:cNvSpPr/>
          <p:nvPr/>
        </p:nvSpPr>
        <p:spPr>
          <a:xfrm>
            <a:off x="8316416" y="6521137"/>
            <a:ext cx="806631" cy="369332"/>
          </a:xfrm>
          <a:prstGeom prst="rect">
            <a:avLst/>
          </a:prstGeom>
          <a:solidFill>
            <a:srgbClr val="00638C"/>
          </a:solidFill>
        </p:spPr>
        <p:txBody>
          <a:bodyPr wrap="none">
            <a:spAutoFit/>
          </a:bodyPr>
          <a:lstStyle/>
          <a:p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Übung</a:t>
            </a:r>
            <a:endParaRPr lang="de-DE" dirty="0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395536" y="138596"/>
            <a:ext cx="7380312" cy="7436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de-DE" sz="2400" kern="0" dirty="0"/>
              <a:t>Digitale Selbstlernphase</a:t>
            </a:r>
          </a:p>
          <a:p>
            <a:r>
              <a:rPr lang="de-DE" sz="2400" kern="0" dirty="0" smtClean="0"/>
              <a:t>Interaktive </a:t>
            </a:r>
            <a:r>
              <a:rPr lang="de-DE" sz="2400" kern="0" dirty="0"/>
              <a:t>Übungen in der digitalen Ausgabe</a:t>
            </a:r>
            <a:endParaRPr lang="de-DE" sz="2400" kern="0" dirty="0"/>
          </a:p>
        </p:txBody>
      </p:sp>
    </p:spTree>
    <p:extLst>
      <p:ext uri="{BB962C8B-B14F-4D97-AF65-F5344CB8AC3E}">
        <p14:creationId xmlns:p14="http://schemas.microsoft.com/office/powerpoint/2010/main" val="261249746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altLang="de-DE" dirty="0"/>
              <a:t>Hier mein Vorschlag. Du kannst das gerne ändern </a:t>
            </a:r>
            <a:r>
              <a:rPr lang="de-DE" altLang="de-DE" dirty="0">
                <a:sym typeface="Wingdings" panose="05000000000000000000" pitchFamily="2" charset="2"/>
              </a:rPr>
              <a:t></a:t>
            </a:r>
            <a:endParaRPr lang="de-DE" alt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56" y="1317925"/>
            <a:ext cx="7020272" cy="3767259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8" name="Textfeld 7">
            <a:extLst>
              <a:ext uri="{FF2B5EF4-FFF2-40B4-BE49-F238E27FC236}">
                <a16:creationId xmlns="" xmlns:a16="http://schemas.microsoft.com/office/drawing/2014/main" id="{AA014DA5-D68E-46CF-A9DC-72F11C81E7DD}"/>
              </a:ext>
            </a:extLst>
          </p:cNvPr>
          <p:cNvSpPr txBox="1"/>
          <p:nvPr/>
        </p:nvSpPr>
        <p:spPr>
          <a:xfrm>
            <a:off x="395536" y="5301208"/>
            <a:ext cx="87484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de-DE" altLang="de-DE" sz="20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TN</a:t>
            </a:r>
            <a:r>
              <a:rPr lang="de-DE" altLang="de-DE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lesen die Sätze und klicken die richtige Antwort an.</a:t>
            </a:r>
            <a:endParaRPr lang="de-DE" altLang="de-DE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de-DE" altLang="de-DE" sz="20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TN</a:t>
            </a:r>
            <a:r>
              <a:rPr lang="de-DE" altLang="de-DE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klicken auf das Audiosymbol und hören zur Kontrolle.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8316416" y="6521137"/>
            <a:ext cx="806631" cy="369332"/>
          </a:xfrm>
          <a:prstGeom prst="rect">
            <a:avLst/>
          </a:prstGeom>
          <a:solidFill>
            <a:srgbClr val="00638C"/>
          </a:solidFill>
        </p:spPr>
        <p:txBody>
          <a:bodyPr wrap="none">
            <a:spAutoFit/>
          </a:bodyPr>
          <a:lstStyle/>
          <a:p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Übung</a:t>
            </a:r>
            <a:endParaRPr lang="de-DE" dirty="0"/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395536" y="138596"/>
            <a:ext cx="7380312" cy="7436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de-DE" sz="2400" kern="0" dirty="0"/>
              <a:t>Digitale Selbstlernphase</a:t>
            </a:r>
          </a:p>
          <a:p>
            <a:r>
              <a:rPr lang="de-DE" sz="2400" kern="0" dirty="0" smtClean="0"/>
              <a:t>Interaktive </a:t>
            </a:r>
            <a:r>
              <a:rPr lang="de-DE" sz="2400" kern="0" dirty="0"/>
              <a:t>Übungen in der digitalen Ausgabe</a:t>
            </a:r>
            <a:endParaRPr lang="de-DE" sz="2400" kern="0" dirty="0"/>
          </a:p>
        </p:txBody>
      </p:sp>
    </p:spTree>
    <p:extLst>
      <p:ext uri="{BB962C8B-B14F-4D97-AF65-F5344CB8AC3E}">
        <p14:creationId xmlns:p14="http://schemas.microsoft.com/office/powerpoint/2010/main" val="20062863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altLang="de-DE" dirty="0"/>
              <a:t>Hier mein Vorschlag. Du kannst das gerne ändern </a:t>
            </a:r>
            <a:r>
              <a:rPr lang="de-DE" altLang="de-DE" dirty="0">
                <a:sym typeface="Wingdings" panose="05000000000000000000" pitchFamily="2" charset="2"/>
              </a:rPr>
              <a:t></a:t>
            </a:r>
            <a:endParaRPr lang="de-DE" altLang="de-DE" dirty="0"/>
          </a:p>
        </p:txBody>
      </p:sp>
      <p:sp>
        <p:nvSpPr>
          <p:cNvPr id="5" name="Rechteck 4"/>
          <p:cNvSpPr/>
          <p:nvPr/>
        </p:nvSpPr>
        <p:spPr>
          <a:xfrm>
            <a:off x="5712929" y="1622710"/>
            <a:ext cx="33843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de-DE" altLang="de-DE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TN schreiben eigene Beispiele zu den Bildern.</a:t>
            </a:r>
          </a:p>
          <a:p>
            <a:pPr marL="285750" indent="-285750">
              <a:buFontTx/>
              <a:buChar char="-"/>
            </a:pP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TN klicken auf „Antwort senden“ und schicken die Aufgabe an den KL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de-DE" altLang="de-DE" sz="20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196752"/>
            <a:ext cx="5127501" cy="5611917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6" name="Rechteck 5"/>
          <p:cNvSpPr/>
          <p:nvPr/>
        </p:nvSpPr>
        <p:spPr>
          <a:xfrm>
            <a:off x="8316416" y="6521137"/>
            <a:ext cx="806631" cy="369332"/>
          </a:xfrm>
          <a:prstGeom prst="rect">
            <a:avLst/>
          </a:prstGeom>
          <a:solidFill>
            <a:srgbClr val="00638C"/>
          </a:solidFill>
        </p:spPr>
        <p:txBody>
          <a:bodyPr wrap="none">
            <a:spAutoFit/>
          </a:bodyPr>
          <a:lstStyle/>
          <a:p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Übung</a:t>
            </a:r>
            <a:endParaRPr lang="de-DE" dirty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395536" y="138596"/>
            <a:ext cx="7380312" cy="7436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de-DE" sz="2400" kern="0" dirty="0"/>
              <a:t>Digitale Selbstlernphase</a:t>
            </a:r>
          </a:p>
          <a:p>
            <a:r>
              <a:rPr lang="de-DE" sz="2400" kern="0" dirty="0" smtClean="0"/>
              <a:t>Interaktive </a:t>
            </a:r>
            <a:r>
              <a:rPr lang="de-DE" sz="2400" kern="0" dirty="0"/>
              <a:t>Übungen in der digitalen Ausgabe</a:t>
            </a:r>
            <a:endParaRPr lang="de-DE" sz="2400" kern="0" dirty="0"/>
          </a:p>
        </p:txBody>
      </p:sp>
    </p:spTree>
    <p:extLst>
      <p:ext uri="{BB962C8B-B14F-4D97-AF65-F5344CB8AC3E}">
        <p14:creationId xmlns:p14="http://schemas.microsoft.com/office/powerpoint/2010/main" val="36448667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altLang="de-DE" dirty="0"/>
              <a:t>Hier mein Vorschlag. Du kannst das gerne ändern </a:t>
            </a:r>
            <a:r>
              <a:rPr lang="de-DE" altLang="de-DE" dirty="0">
                <a:sym typeface="Wingdings" panose="05000000000000000000" pitchFamily="2" charset="2"/>
              </a:rPr>
              <a:t></a:t>
            </a:r>
            <a:endParaRPr lang="de-DE" altLang="de-DE" dirty="0"/>
          </a:p>
        </p:txBody>
      </p:sp>
      <p:sp>
        <p:nvSpPr>
          <p:cNvPr id="5" name="Rechteck 4"/>
          <p:cNvSpPr/>
          <p:nvPr/>
        </p:nvSpPr>
        <p:spPr>
          <a:xfrm>
            <a:off x="395537" y="5975784"/>
            <a:ext cx="87136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de-DE" altLang="de-DE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TN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wählen eine Aufgabe aus und schreiben einen Einkaufszettel.</a:t>
            </a:r>
          </a:p>
          <a:p>
            <a:pPr marL="285750" indent="-285750">
              <a:buFontTx/>
              <a:buChar char="-"/>
            </a:pPr>
            <a:r>
              <a:rPr lang="de-DE" altLang="de-DE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TN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klicken auf „Antwort senden“ und schicken die Aufgabe an den KL.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/>
          <a:srcRect t="1976" b="426"/>
          <a:stretch/>
        </p:blipFill>
        <p:spPr>
          <a:xfrm>
            <a:off x="485800" y="1268760"/>
            <a:ext cx="6462464" cy="4536504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6" name="Rechteck 5"/>
          <p:cNvSpPr/>
          <p:nvPr/>
        </p:nvSpPr>
        <p:spPr>
          <a:xfrm>
            <a:off x="8316416" y="6521137"/>
            <a:ext cx="806631" cy="369332"/>
          </a:xfrm>
          <a:prstGeom prst="rect">
            <a:avLst/>
          </a:prstGeom>
          <a:solidFill>
            <a:srgbClr val="00638C"/>
          </a:solidFill>
        </p:spPr>
        <p:txBody>
          <a:bodyPr wrap="none">
            <a:spAutoFit/>
          </a:bodyPr>
          <a:lstStyle/>
          <a:p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Übung</a:t>
            </a:r>
            <a:endParaRPr lang="de-DE" dirty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395536" y="138596"/>
            <a:ext cx="7380312" cy="7436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de-DE" sz="2400" kern="0" dirty="0"/>
              <a:t>Digitale Selbstlernphase</a:t>
            </a:r>
          </a:p>
          <a:p>
            <a:r>
              <a:rPr lang="de-DE" sz="2400" kern="0" dirty="0" smtClean="0"/>
              <a:t>Interaktive </a:t>
            </a:r>
            <a:r>
              <a:rPr lang="de-DE" sz="2400" kern="0" dirty="0"/>
              <a:t>Übungen in der digitalen Ausgabe</a:t>
            </a:r>
            <a:endParaRPr lang="de-DE" sz="2400" kern="0" dirty="0"/>
          </a:p>
        </p:txBody>
      </p:sp>
    </p:spTree>
    <p:extLst>
      <p:ext uri="{BB962C8B-B14F-4D97-AF65-F5344CB8AC3E}">
        <p14:creationId xmlns:p14="http://schemas.microsoft.com/office/powerpoint/2010/main" val="25557466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" y="1160176"/>
            <a:ext cx="9144000" cy="486111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25120"/>
            <a:ext cx="9144000" cy="4860264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8569764" y="6402474"/>
            <a:ext cx="555921" cy="369332"/>
          </a:xfrm>
          <a:prstGeom prst="rect">
            <a:avLst/>
          </a:prstGeom>
          <a:solidFill>
            <a:srgbClr val="00638C"/>
          </a:solidFill>
        </p:spPr>
        <p:txBody>
          <a:bodyPr wrap="none">
            <a:spAutoFit/>
          </a:bodyPr>
          <a:lstStyle/>
          <a:p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  <a:endParaRPr lang="de-DE" dirty="0"/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395536" y="138596"/>
            <a:ext cx="7380312" cy="7436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de-DE" sz="2400" kern="0" dirty="0"/>
              <a:t>Digitale Selbstlernphase</a:t>
            </a:r>
          </a:p>
          <a:p>
            <a:r>
              <a:rPr lang="de-DE" sz="2400" dirty="0">
                <a:solidFill>
                  <a:schemeClr val="tx1"/>
                </a:solidFill>
              </a:rPr>
              <a:t>Lernerfolgskontrolle mit interaktiven Übungen</a:t>
            </a:r>
            <a:endParaRPr lang="de-DE" sz="24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56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395536" y="1628800"/>
            <a:ext cx="839653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Unter dem Button </a:t>
            </a:r>
            <a:r>
              <a:rPr lang="de-DE" altLang="de-DE" sz="20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Noten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(bzw. </a:t>
            </a:r>
            <a:r>
              <a:rPr lang="de-DE" altLang="de-DE" sz="20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Meine Schüler → Karteikarte ansehen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de-DE" altLang="de-DE" sz="20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stehen dem KL verschiedene Instrumente 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zur Verfügung, um die Fortschritte jedes einzelnen TN zu verfolgen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endParaRPr lang="de-DE" altLang="de-DE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Welche Aufgaben wurden gemacht?</a:t>
            </a:r>
          </a:p>
          <a:p>
            <a:pPr marL="285750" indent="-285750">
              <a:buFontTx/>
              <a:buChar char="-"/>
            </a:pP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Wie lange hat der TN für die einzelnen Übungen gebraucht?</a:t>
            </a:r>
          </a:p>
          <a:p>
            <a:pPr marL="285750" indent="-285750">
              <a:buFontTx/>
              <a:buChar char="-"/>
            </a:pP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Wie viele Punkte für jede Aufgabe hat der </a:t>
            </a:r>
            <a:r>
              <a:rPr lang="de-DE" altLang="de-DE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TN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bekommen? (Geschlossene Aufgaben werden automatisch vom Programm ausgewertet.)</a:t>
            </a:r>
          </a:p>
          <a:p>
            <a:pPr marL="285750" indent="-285750">
              <a:buFontTx/>
              <a:buChar char="-"/>
            </a:pP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Welche offenen Aufgaben wurden erledigt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Offene Aufgaben werden nicht automatisch ausgewertet. </a:t>
            </a:r>
            <a:r>
              <a:rPr lang="de-DE" altLang="de-DE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liest diese Aufgaben durch und vergibt die Punkte (von 0 bis 10).</a:t>
            </a:r>
          </a:p>
        </p:txBody>
      </p:sp>
      <p:sp>
        <p:nvSpPr>
          <p:cNvPr id="4" name="Rechteck 3"/>
          <p:cNvSpPr/>
          <p:nvPr/>
        </p:nvSpPr>
        <p:spPr>
          <a:xfrm>
            <a:off x="7812360" y="6521137"/>
            <a:ext cx="1316386" cy="369332"/>
          </a:xfrm>
          <a:prstGeom prst="rect">
            <a:avLst/>
          </a:prstGeom>
          <a:solidFill>
            <a:srgbClr val="00638C"/>
          </a:solidFill>
        </p:spPr>
        <p:txBody>
          <a:bodyPr wrap="none">
            <a:spAutoFit/>
          </a:bodyPr>
          <a:lstStyle/>
          <a:p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Auswertung</a:t>
            </a:r>
            <a:endParaRPr lang="de-DE" dirty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395536" y="138596"/>
            <a:ext cx="7380312" cy="7436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de-DE" sz="2400" kern="0" dirty="0"/>
              <a:t>Digitale </a:t>
            </a:r>
            <a:r>
              <a:rPr lang="de-DE" sz="2400" kern="0" dirty="0" smtClean="0"/>
              <a:t>Auswertung</a:t>
            </a:r>
            <a:endParaRPr lang="de-DE" sz="2400" kern="0" dirty="0"/>
          </a:p>
          <a:p>
            <a:r>
              <a:rPr lang="de-DE" sz="2400" dirty="0" smtClean="0">
                <a:solidFill>
                  <a:schemeClr val="tx1"/>
                </a:solidFill>
              </a:rPr>
              <a:t>Learning Management System (LMS)</a:t>
            </a:r>
            <a:endParaRPr lang="de-DE" sz="24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84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/>
          <a:srcRect l="1872"/>
          <a:stretch/>
        </p:blipFill>
        <p:spPr>
          <a:xfrm>
            <a:off x="107504" y="1412776"/>
            <a:ext cx="8981110" cy="4941168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4" name="Rechteck 3"/>
          <p:cNvSpPr/>
          <p:nvPr/>
        </p:nvSpPr>
        <p:spPr>
          <a:xfrm>
            <a:off x="7803548" y="6516052"/>
            <a:ext cx="1316386" cy="369332"/>
          </a:xfrm>
          <a:prstGeom prst="rect">
            <a:avLst/>
          </a:prstGeom>
          <a:solidFill>
            <a:srgbClr val="00638C"/>
          </a:solidFill>
        </p:spPr>
        <p:txBody>
          <a:bodyPr wrap="none">
            <a:spAutoFit/>
          </a:bodyPr>
          <a:lstStyle/>
          <a:p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Auswertung</a:t>
            </a:r>
            <a:endParaRPr lang="de-DE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395536" y="138596"/>
            <a:ext cx="7380312" cy="7436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de-DE" sz="2400" kern="0" smtClean="0"/>
              <a:t>Digitale Auswertung</a:t>
            </a:r>
          </a:p>
          <a:p>
            <a:r>
              <a:rPr lang="de-DE" sz="2400" smtClean="0">
                <a:solidFill>
                  <a:schemeClr val="tx1"/>
                </a:solidFill>
              </a:rPr>
              <a:t>Learning Management System (LMS)</a:t>
            </a:r>
            <a:endParaRPr lang="de-DE" sz="24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0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395536" y="5133242"/>
            <a:ext cx="84969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30000"/>
              </a:spcBef>
              <a:defRPr/>
            </a:pPr>
            <a:r>
              <a:rPr lang="de-DE" altLang="de-DE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kann jede Aufgabe korrigieren und kommentieren. Dazu klickt </a:t>
            </a:r>
            <a:r>
              <a:rPr lang="de-DE" altLang="de-DE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auf den Button „Rückmeldungen“. Dort schreibt KL die Anmerkungen und benotet. 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TN bekommen in ihrem </a:t>
            </a:r>
            <a:r>
              <a:rPr lang="de-DE" altLang="de-DE" sz="20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BlinkLearning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-Account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Nachricht mit der Korrektur bzw. mit dem Kommentar.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55262"/>
            <a:ext cx="8936968" cy="3757914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8" name="Rechteck 7"/>
          <p:cNvSpPr/>
          <p:nvPr/>
        </p:nvSpPr>
        <p:spPr>
          <a:xfrm>
            <a:off x="7812360" y="6521137"/>
            <a:ext cx="1316386" cy="369332"/>
          </a:xfrm>
          <a:prstGeom prst="rect">
            <a:avLst/>
          </a:prstGeom>
          <a:solidFill>
            <a:srgbClr val="00638C"/>
          </a:solidFill>
        </p:spPr>
        <p:txBody>
          <a:bodyPr wrap="none">
            <a:spAutoFit/>
          </a:bodyPr>
          <a:lstStyle/>
          <a:p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Auswertung</a:t>
            </a:r>
            <a:endParaRPr lang="de-DE" dirty="0"/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395536" y="138596"/>
            <a:ext cx="7380312" cy="7436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de-DE" sz="2400" kern="0" dirty="0" smtClean="0"/>
              <a:t>Digitale Auswertung</a:t>
            </a:r>
          </a:p>
          <a:p>
            <a:r>
              <a:rPr lang="de-DE" sz="2400" dirty="0" smtClean="0">
                <a:solidFill>
                  <a:schemeClr val="tx1"/>
                </a:solidFill>
              </a:rPr>
              <a:t>Learning Management System (LMS)</a:t>
            </a:r>
            <a:endParaRPr lang="de-DE" sz="24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51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33" y="1171496"/>
            <a:ext cx="8532440" cy="319855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33" y="1171496"/>
            <a:ext cx="8532440" cy="3198557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125005" y="4370053"/>
            <a:ext cx="90364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Zum Abschluss einer ganzen Lektion bietet sich die spielerische Lernerfolgskontrolle mit </a:t>
            </a:r>
            <a:r>
              <a:rPr lang="de-DE" altLang="de-DE" sz="20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Kahoot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an.</a:t>
            </a:r>
          </a:p>
          <a:p>
            <a:pPr marL="285750" indent="-285750">
              <a:buFontTx/>
              <a:buChar char="-"/>
            </a:pP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TN loggen sich am Handy mit Code ein, 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 zur Verfügung stellt.</a:t>
            </a:r>
          </a:p>
          <a:p>
            <a:pPr marL="285750" indent="-285750">
              <a:buFontTx/>
              <a:buChar char="-"/>
            </a:pPr>
            <a:r>
              <a:rPr lang="de-DE" altLang="de-DE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TN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beantworten die 10 Fragen.</a:t>
            </a:r>
          </a:p>
          <a:p>
            <a:pPr marL="285750" indent="-285750">
              <a:buFontTx/>
              <a:buChar char="-"/>
            </a:pP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Nach je 20 Sekunden 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werden die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Antwort 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 Ergebnis der besten 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TN eingeblendet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 Ende steht der Gewinner / die Gewinnerin fest: Die Person, die am schnellsten die meisten richtigen Antworten angeklickt hat.</a:t>
            </a:r>
            <a:endParaRPr lang="de-DE" sz="2000" dirty="0"/>
          </a:p>
        </p:txBody>
      </p:sp>
      <p:sp>
        <p:nvSpPr>
          <p:cNvPr id="6" name="Rechteck 5"/>
          <p:cNvSpPr/>
          <p:nvPr/>
        </p:nvSpPr>
        <p:spPr>
          <a:xfrm>
            <a:off x="8578951" y="6521137"/>
            <a:ext cx="555921" cy="369332"/>
          </a:xfrm>
          <a:prstGeom prst="rect">
            <a:avLst/>
          </a:prstGeom>
          <a:solidFill>
            <a:srgbClr val="00638C"/>
          </a:solidFill>
        </p:spPr>
        <p:txBody>
          <a:bodyPr wrap="none">
            <a:spAutoFit/>
          </a:bodyPr>
          <a:lstStyle/>
          <a:p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  <a:endParaRPr lang="de-DE" dirty="0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395536" y="138596"/>
            <a:ext cx="7380312" cy="7436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de-DE" sz="2400" kern="0" dirty="0" smtClean="0"/>
              <a:t>Virtuelle Präsenzphase</a:t>
            </a:r>
          </a:p>
          <a:p>
            <a:r>
              <a:rPr lang="de-DE" sz="2400" dirty="0">
                <a:solidFill>
                  <a:schemeClr val="tx1"/>
                </a:solidFill>
              </a:rPr>
              <a:t>Spielerische Lernerfolgskontrolle mit </a:t>
            </a:r>
            <a:r>
              <a:rPr lang="de-DE" sz="2400" dirty="0" err="1">
                <a:solidFill>
                  <a:schemeClr val="tx1"/>
                </a:solidFill>
              </a:rPr>
              <a:t>Kahoot</a:t>
            </a:r>
            <a:endParaRPr lang="de-DE" sz="24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95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460451" y="3789040"/>
            <a:ext cx="7992888" cy="2438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3750" rIns="67500" bIns="33750">
            <a:spAutoFit/>
          </a:bodyPr>
          <a:lstStyle>
            <a:lvl1pPr marL="342900" indent="-341313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ct val="30000"/>
              </a:spcBef>
              <a:buClrTx/>
              <a:buSzTx/>
              <a:tabLst/>
              <a:defRPr/>
            </a:pP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</a:rPr>
              <a:t>KL teilt den Bildschirm (Klick auf Freigeben/Desktop bzw. Datei, 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Anwendung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</a:rPr>
              <a:t>etc.), damit  alle 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TN die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</a:rPr>
              <a:t>gleichen Dateien sehen/hören wie 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KL:</a:t>
            </a:r>
            <a:endParaRPr lang="de-DE" altLang="de-DE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0" indent="-342900">
              <a:lnSpc>
                <a:spcPct val="150000"/>
              </a:lnSpc>
              <a:spcBef>
                <a:spcPct val="3000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</a:rPr>
              <a:t>die Aufgabe, die man gerade behandelt</a:t>
            </a:r>
          </a:p>
          <a:p>
            <a:pPr lvl="0" indent="-342900">
              <a:lnSpc>
                <a:spcPct val="100000"/>
              </a:lnSpc>
              <a:spcBef>
                <a:spcPct val="3000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</a:rPr>
              <a:t>die Mediendateien (Audio, Video)</a:t>
            </a:r>
          </a:p>
          <a:p>
            <a:pPr lvl="0" indent="-342900">
              <a:lnSpc>
                <a:spcPct val="100000"/>
              </a:lnSpc>
              <a:spcBef>
                <a:spcPct val="3000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</a:rPr>
              <a:t>zusätzliche Übungen (Online-Übungen, Kopiervorlagen, Tafelbilder usw.)</a:t>
            </a:r>
          </a:p>
          <a:p>
            <a:pPr lvl="0" indent="-342900">
              <a:lnSpc>
                <a:spcPct val="100000"/>
              </a:lnSpc>
              <a:spcBef>
                <a:spcPct val="3000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</a:rPr>
              <a:t>Tafelanschrieb (z.B. als Word-Datei)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/>
          <a:srcRect l="2410"/>
          <a:stretch/>
        </p:blipFill>
        <p:spPr>
          <a:xfrm>
            <a:off x="216024" y="1480954"/>
            <a:ext cx="8748464" cy="211039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60451" y="260648"/>
            <a:ext cx="6923112" cy="580534"/>
          </a:xfrm>
          <a:prstGeom prst="rect">
            <a:avLst/>
          </a:prstGeom>
        </p:spPr>
        <p:txBody>
          <a:bodyPr bIns="72000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de-DE" kern="0" dirty="0">
                <a:latin typeface="Calibri "/>
                <a:cs typeface="Calibri Light" panose="020F0302020204030204" pitchFamily="34" charset="0"/>
              </a:rPr>
              <a:t>Kommunikationstool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771800" y="1947604"/>
            <a:ext cx="1871270" cy="117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7440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460451" y="1340768"/>
            <a:ext cx="8683549" cy="68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3750" rIns="67500" bIns="33750">
            <a:spAutoFit/>
          </a:bodyPr>
          <a:lstStyle>
            <a:lvl1pPr marL="342900" indent="-341313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9pPr>
          </a:lstStyle>
          <a:p>
            <a:pPr marL="0" indent="9525">
              <a:lnSpc>
                <a:spcPct val="100000"/>
              </a:lnSpc>
            </a:pP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</a:rPr>
              <a:t>Tafelanschrieb ersetzt im Online-Unterricht die herkömmliche Tafel.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</a:rPr>
              <a:t>Möglich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</a:rPr>
              <a:t>ist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</a:rPr>
              <a:t>z.B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</a:rPr>
              <a:t>. das sogenannte Whiteboard (Klick auf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Freigeben/Whiteboard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)…</a:t>
            </a:r>
            <a:endParaRPr lang="de-DE" altLang="de-DE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66" y="2204864"/>
            <a:ext cx="8820472" cy="3075857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37" y="4384687"/>
            <a:ext cx="8692701" cy="2473313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60451" y="260648"/>
            <a:ext cx="6923112" cy="580534"/>
          </a:xfrm>
          <a:prstGeom prst="rect">
            <a:avLst/>
          </a:prstGeom>
        </p:spPr>
        <p:txBody>
          <a:bodyPr bIns="72000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de-DE" kern="0" dirty="0" smtClean="0">
                <a:latin typeface="Calibri "/>
                <a:cs typeface="Calibri Light" panose="020F0302020204030204" pitchFamily="34" charset="0"/>
              </a:rPr>
              <a:t>Tafelanschrieb</a:t>
            </a:r>
            <a:endParaRPr lang="de-DE" kern="0" dirty="0">
              <a:latin typeface="Calibri "/>
              <a:cs typeface="Calibri Light" panose="020F0302020204030204" pitchFamily="34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233364">
            <a:off x="3106670" y="2360452"/>
            <a:ext cx="1871270" cy="117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828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33607" b="26721"/>
          <a:stretch/>
        </p:blipFill>
        <p:spPr>
          <a:xfrm>
            <a:off x="539552" y="2204864"/>
            <a:ext cx="5832648" cy="4411363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460451" y="1333867"/>
            <a:ext cx="8538987" cy="68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3750" rIns="67500" bIns="33750">
            <a:spAutoFit/>
          </a:bodyPr>
          <a:lstStyle>
            <a:lvl1pPr marL="342900" indent="-341313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9pPr>
          </a:lstStyle>
          <a:p>
            <a:pPr marL="0" indent="9525">
              <a:lnSpc>
                <a:spcPct val="100000"/>
              </a:lnSpc>
            </a:pP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oder die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direkte Texteingabe im digitalen Buch 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Werkzeug „</a:t>
            </a:r>
            <a:r>
              <a:rPr lang="de-DE" altLang="de-DE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aA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 auswählen, Cursor positionieren, schreiben) 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451" y="260648"/>
            <a:ext cx="6923112" cy="580534"/>
          </a:xfrm>
          <a:prstGeom prst="rect">
            <a:avLst/>
          </a:prstGeom>
        </p:spPr>
        <p:txBody>
          <a:bodyPr bIns="72000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de-DE" kern="0" dirty="0" smtClean="0">
                <a:latin typeface="Calibri "/>
                <a:cs typeface="Calibri Light" panose="020F0302020204030204" pitchFamily="34" charset="0"/>
              </a:rPr>
              <a:t>Tafelanschrieb</a:t>
            </a:r>
            <a:endParaRPr lang="de-DE" kern="0" dirty="0">
              <a:latin typeface="Calibri "/>
              <a:cs typeface="Calibri Light" panose="020F030202020403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23382">
            <a:off x="1898402" y="3223058"/>
            <a:ext cx="935926" cy="58872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831535">
            <a:off x="2846108" y="3197170"/>
            <a:ext cx="872377" cy="54875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751576" y="3264620"/>
            <a:ext cx="883203" cy="55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558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460451" y="1386337"/>
            <a:ext cx="8538987" cy="640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3750" rIns="67500" bIns="33750">
            <a:spAutoFit/>
          </a:bodyPr>
          <a:lstStyle>
            <a:lvl1pPr marL="342900" indent="-341313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9pPr>
          </a:lstStyle>
          <a:p>
            <a:pPr marL="0" indent="9525"/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oder ein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Word-Dokument (Bildschirm teilen, direkt im Worddokument arbeiten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de-DE" altLang="de-DE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16056" t="540" r="16391" b="14214"/>
          <a:stretch/>
        </p:blipFill>
        <p:spPr>
          <a:xfrm>
            <a:off x="395464" y="2276872"/>
            <a:ext cx="8603974" cy="3744416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460451" y="260648"/>
            <a:ext cx="6923112" cy="580534"/>
          </a:xfrm>
          <a:prstGeom prst="rect">
            <a:avLst/>
          </a:prstGeom>
        </p:spPr>
        <p:txBody>
          <a:bodyPr bIns="72000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de-DE" kern="0" dirty="0" smtClean="0">
                <a:latin typeface="Calibri "/>
                <a:cs typeface="Calibri Light" panose="020F0302020204030204" pitchFamily="34" charset="0"/>
              </a:rPr>
              <a:t>Tafelanschrieb</a:t>
            </a:r>
            <a:endParaRPr lang="de-DE" kern="0" dirty="0">
              <a:latin typeface="Calibri 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45923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467544" y="230631"/>
            <a:ext cx="6923112" cy="7436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de-DE" kern="0" dirty="0"/>
              <a:t>Chat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/>
          <a:srcRect l="81771" t="3841"/>
          <a:stretch/>
        </p:blipFill>
        <p:spPr>
          <a:xfrm>
            <a:off x="6516216" y="1628800"/>
            <a:ext cx="2300686" cy="5112568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467544" y="1628800"/>
            <a:ext cx="5904656" cy="235801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 lIns="67500" tIns="33750" rIns="67500" bIns="33750">
            <a:spAutoFit/>
          </a:bodyPr>
          <a:lstStyle>
            <a:lvl1pPr marL="342900" indent="-341313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9pPr>
          </a:lstStyle>
          <a:p>
            <a:pPr marL="0" indent="0"/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Alle Kommunikationstools haben eine Chatfunktion.</a:t>
            </a:r>
          </a:p>
          <a:p>
            <a:pPr marL="0" indent="0"/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Diese ist auch für den Online-Unterricht sehr nützlich.</a:t>
            </a:r>
          </a:p>
          <a:p>
            <a:pPr marL="0" indent="0"/>
            <a:endParaRPr lang="de-DE" altLang="de-DE" sz="2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Chatfunktion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können Sie z.B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verwenden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für die Kommunikation zwischen KL/TN oder TN/TN</a:t>
            </a:r>
          </a:p>
          <a:p>
            <a:pPr marL="0" indent="0"/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(Klick auf Chat, Adressat auswählen, Text schreiben, senden)</a:t>
            </a:r>
          </a:p>
          <a:p>
            <a:pPr marL="0" indent="0"/>
            <a:endParaRPr lang="de-DE" altLang="de-DE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39377">
            <a:off x="4746973" y="5790198"/>
            <a:ext cx="1622305" cy="102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841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107504" y="1700808"/>
            <a:ext cx="3600401" cy="149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3750" rIns="67500" bIns="33750">
            <a:spAutoFit/>
          </a:bodyPr>
          <a:lstStyle>
            <a:lvl1pPr marL="342900" indent="-341313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SC Regular" charset="0"/>
                <a:cs typeface="Noto Sans SC Regular" charset="0"/>
              </a:defRPr>
            </a:lvl9pPr>
          </a:lstStyle>
          <a:p>
            <a:pPr indent="0"/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oder als </a:t>
            </a:r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Tafelanschrieb</a:t>
            </a:r>
          </a:p>
          <a:p>
            <a:pPr indent="0"/>
            <a:endParaRPr lang="de-DE" altLang="de-DE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0"/>
            <a:r>
              <a:rPr lang="de-DE" altLang="de-DE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de-DE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diesem Fall geht die Nachricht an „alle Teilnehmer“.</a:t>
            </a:r>
            <a:endParaRPr lang="de-DE" altLang="de-DE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t="5310"/>
          <a:stretch/>
        </p:blipFill>
        <p:spPr>
          <a:xfrm>
            <a:off x="4139953" y="1697271"/>
            <a:ext cx="4464496" cy="4830206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67544" y="230631"/>
            <a:ext cx="6923112" cy="7436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de-DE" kern="0" dirty="0"/>
              <a:t>Chat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4725144"/>
            <a:ext cx="1575086" cy="99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166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aes040729">
  <a:themeElements>
    <a:clrScheme name="Praes040729 2">
      <a:dk1>
        <a:srgbClr val="800000"/>
      </a:dk1>
      <a:lt1>
        <a:srgbClr val="FFFFFF"/>
      </a:lt1>
      <a:dk2>
        <a:srgbClr val="FF9900"/>
      </a:dk2>
      <a:lt2>
        <a:srgbClr val="FFFF99"/>
      </a:lt2>
      <a:accent1>
        <a:srgbClr val="FF5050"/>
      </a:accent1>
      <a:accent2>
        <a:srgbClr val="CC3300"/>
      </a:accent2>
      <a:accent3>
        <a:srgbClr val="FFCAAA"/>
      </a:accent3>
      <a:accent4>
        <a:srgbClr val="DADADA"/>
      </a:accent4>
      <a:accent5>
        <a:srgbClr val="FFB3B3"/>
      </a:accent5>
      <a:accent6>
        <a:srgbClr val="B92D00"/>
      </a:accent6>
      <a:hlink>
        <a:srgbClr val="FFFF99"/>
      </a:hlink>
      <a:folHlink>
        <a:srgbClr val="FFCC00"/>
      </a:folHlink>
    </a:clrScheme>
    <a:fontScheme name="Praes040729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aes040729 1">
        <a:dk1>
          <a:srgbClr val="5C1F00"/>
        </a:dk1>
        <a:lt1>
          <a:srgbClr val="FFFFFF"/>
        </a:lt1>
        <a:dk2>
          <a:srgbClr val="990000"/>
        </a:dk2>
        <a:lt2>
          <a:srgbClr val="FFF9BB"/>
        </a:lt2>
        <a:accent1>
          <a:srgbClr val="FF3300"/>
        </a:accent1>
        <a:accent2>
          <a:srgbClr val="B86D52"/>
        </a:accent2>
        <a:accent3>
          <a:srgbClr val="CAAAAA"/>
        </a:accent3>
        <a:accent4>
          <a:srgbClr val="DADADA"/>
        </a:accent4>
        <a:accent5>
          <a:srgbClr val="FFADAA"/>
        </a:accent5>
        <a:accent6>
          <a:srgbClr val="A66249"/>
        </a:accent6>
        <a:hlink>
          <a:srgbClr val="FF9900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es040729 2">
        <a:dk1>
          <a:srgbClr val="800000"/>
        </a:dk1>
        <a:lt1>
          <a:srgbClr val="FFFFFF"/>
        </a:lt1>
        <a:dk2>
          <a:srgbClr val="FF9900"/>
        </a:dk2>
        <a:lt2>
          <a:srgbClr val="FFFF99"/>
        </a:lt2>
        <a:accent1>
          <a:srgbClr val="FF5050"/>
        </a:accent1>
        <a:accent2>
          <a:srgbClr val="CC3300"/>
        </a:accent2>
        <a:accent3>
          <a:srgbClr val="FFCAAA"/>
        </a:accent3>
        <a:accent4>
          <a:srgbClr val="DADADA"/>
        </a:accent4>
        <a:accent5>
          <a:srgbClr val="FFB3B3"/>
        </a:accent5>
        <a:accent6>
          <a:srgbClr val="B92D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es040729 3">
        <a:dk1>
          <a:srgbClr val="2A5400"/>
        </a:dk1>
        <a:lt1>
          <a:srgbClr val="FFFFFF"/>
        </a:lt1>
        <a:dk2>
          <a:srgbClr val="4A9400"/>
        </a:dk2>
        <a:lt2>
          <a:srgbClr val="F3F2D9"/>
        </a:lt2>
        <a:accent1>
          <a:srgbClr val="99CC00"/>
        </a:accent1>
        <a:accent2>
          <a:srgbClr val="6B4A39"/>
        </a:accent2>
        <a:accent3>
          <a:srgbClr val="B1C8AA"/>
        </a:accent3>
        <a:accent4>
          <a:srgbClr val="DADADA"/>
        </a:accent4>
        <a:accent5>
          <a:srgbClr val="CAE2AA"/>
        </a:accent5>
        <a:accent6>
          <a:srgbClr val="604233"/>
        </a:accent6>
        <a:hlink>
          <a:srgbClr val="E2BC5E"/>
        </a:hlink>
        <a:folHlink>
          <a:srgbClr val="AB7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es040729 4">
        <a:dk1>
          <a:srgbClr val="005A58"/>
        </a:dk1>
        <a:lt1>
          <a:srgbClr val="FFFFFF"/>
        </a:lt1>
        <a:dk2>
          <a:srgbClr val="009E9A"/>
        </a:dk2>
        <a:lt2>
          <a:srgbClr val="C5EBE4"/>
        </a:lt2>
        <a:accent1>
          <a:srgbClr val="0099CC"/>
        </a:accent1>
        <a:accent2>
          <a:srgbClr val="339933"/>
        </a:accent2>
        <a:accent3>
          <a:srgbClr val="AACCCA"/>
        </a:accent3>
        <a:accent4>
          <a:srgbClr val="DADADA"/>
        </a:accent4>
        <a:accent5>
          <a:srgbClr val="AACAE2"/>
        </a:accent5>
        <a:accent6>
          <a:srgbClr val="2D8A2D"/>
        </a:accent6>
        <a:hlink>
          <a:srgbClr val="00FF99"/>
        </a:hlink>
        <a:folHlink>
          <a:srgbClr val="4CD2D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es040729 5">
        <a:dk1>
          <a:srgbClr val="000070"/>
        </a:dk1>
        <a:lt1>
          <a:srgbClr val="FFFFFF"/>
        </a:lt1>
        <a:dk2>
          <a:srgbClr val="0000FF"/>
        </a:dk2>
        <a:lt2>
          <a:srgbClr val="C5C5FF"/>
        </a:lt2>
        <a:accent1>
          <a:srgbClr val="0099FF"/>
        </a:accent1>
        <a:accent2>
          <a:srgbClr val="7883B4"/>
        </a:accent2>
        <a:accent3>
          <a:srgbClr val="AAAAFF"/>
        </a:accent3>
        <a:accent4>
          <a:srgbClr val="DADADA"/>
        </a:accent4>
        <a:accent5>
          <a:srgbClr val="AACAFF"/>
        </a:accent5>
        <a:accent6>
          <a:srgbClr val="6C76A3"/>
        </a:accent6>
        <a:hlink>
          <a:srgbClr val="00FFFF"/>
        </a:hlink>
        <a:folHlink>
          <a:srgbClr val="2DBF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es040729 6">
        <a:dk1>
          <a:srgbClr val="4D4D4D"/>
        </a:dk1>
        <a:lt1>
          <a:srgbClr val="FFFFFF"/>
        </a:lt1>
        <a:dk2>
          <a:srgbClr val="8202E2"/>
        </a:dk2>
        <a:lt2>
          <a:srgbClr val="CCCCFF"/>
        </a:lt2>
        <a:accent1>
          <a:srgbClr val="CC99FF"/>
        </a:accent1>
        <a:accent2>
          <a:srgbClr val="666699"/>
        </a:accent2>
        <a:accent3>
          <a:srgbClr val="C1AAEE"/>
        </a:accent3>
        <a:accent4>
          <a:srgbClr val="DADADA"/>
        </a:accent4>
        <a:accent5>
          <a:srgbClr val="E2CAFF"/>
        </a:accent5>
        <a:accent6>
          <a:srgbClr val="5C5C8A"/>
        </a:accent6>
        <a:hlink>
          <a:srgbClr val="FF7C80"/>
        </a:hlink>
        <a:folHlink>
          <a:srgbClr val="FF505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es040729 7">
        <a:dk1>
          <a:srgbClr val="575863"/>
        </a:dk1>
        <a:lt1>
          <a:srgbClr val="FFFFFF"/>
        </a:lt1>
        <a:dk2>
          <a:srgbClr val="818982"/>
        </a:dk2>
        <a:lt2>
          <a:srgbClr val="EAEAEA"/>
        </a:lt2>
        <a:accent1>
          <a:srgbClr val="CC6600"/>
        </a:accent1>
        <a:accent2>
          <a:srgbClr val="A4A686"/>
        </a:accent2>
        <a:accent3>
          <a:srgbClr val="C1C4C1"/>
        </a:accent3>
        <a:accent4>
          <a:srgbClr val="DADADA"/>
        </a:accent4>
        <a:accent5>
          <a:srgbClr val="E2B8AA"/>
        </a:accent5>
        <a:accent6>
          <a:srgbClr val="949679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es040729 8">
        <a:dk1>
          <a:srgbClr val="000000"/>
        </a:dk1>
        <a:lt1>
          <a:srgbClr val="FFFFFF"/>
        </a:lt1>
        <a:dk2>
          <a:srgbClr val="000000"/>
        </a:dk2>
        <a:lt2>
          <a:srgbClr val="CDCDCD"/>
        </a:lt2>
        <a:accent1>
          <a:srgbClr val="CDD9F7"/>
        </a:accent1>
        <a:accent2>
          <a:srgbClr val="99FF33"/>
        </a:accent2>
        <a:accent3>
          <a:srgbClr val="FFFFFF"/>
        </a:accent3>
        <a:accent4>
          <a:srgbClr val="000000"/>
        </a:accent4>
        <a:accent5>
          <a:srgbClr val="E3E9FA"/>
        </a:accent5>
        <a:accent6>
          <a:srgbClr val="8AE72D"/>
        </a:accent6>
        <a:hlink>
          <a:srgbClr val="0033CC"/>
        </a:hlink>
        <a:folHlink>
          <a:srgbClr val="66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raes040729 2">
    <a:dk1>
      <a:srgbClr val="800000"/>
    </a:dk1>
    <a:lt1>
      <a:srgbClr val="FFFFFF"/>
    </a:lt1>
    <a:dk2>
      <a:srgbClr val="FF9900"/>
    </a:dk2>
    <a:lt2>
      <a:srgbClr val="FFFF99"/>
    </a:lt2>
    <a:accent1>
      <a:srgbClr val="FF5050"/>
    </a:accent1>
    <a:accent2>
      <a:srgbClr val="CC3300"/>
    </a:accent2>
    <a:accent3>
      <a:srgbClr val="FFCAAA"/>
    </a:accent3>
    <a:accent4>
      <a:srgbClr val="DADADA"/>
    </a:accent4>
    <a:accent5>
      <a:srgbClr val="FFB3B3"/>
    </a:accent5>
    <a:accent6>
      <a:srgbClr val="B92D00"/>
    </a:accent6>
    <a:hlink>
      <a:srgbClr val="FFFF99"/>
    </a:hlink>
    <a:folHlink>
      <a:srgbClr val="FFCC00"/>
    </a:folHlink>
  </a:clrScheme>
</a:themeOverride>
</file>

<file path=ppt/theme/themeOverride2.xml><?xml version="1.0" encoding="utf-8"?>
<a:themeOverride xmlns:a="http://schemas.openxmlformats.org/drawingml/2006/main">
  <a:clrScheme name="Praes040729 2">
    <a:dk1>
      <a:srgbClr val="800000"/>
    </a:dk1>
    <a:lt1>
      <a:srgbClr val="FFFFFF"/>
    </a:lt1>
    <a:dk2>
      <a:srgbClr val="FF9900"/>
    </a:dk2>
    <a:lt2>
      <a:srgbClr val="FFFF99"/>
    </a:lt2>
    <a:accent1>
      <a:srgbClr val="FF5050"/>
    </a:accent1>
    <a:accent2>
      <a:srgbClr val="CC3300"/>
    </a:accent2>
    <a:accent3>
      <a:srgbClr val="FFCAAA"/>
    </a:accent3>
    <a:accent4>
      <a:srgbClr val="DADADA"/>
    </a:accent4>
    <a:accent5>
      <a:srgbClr val="FFB3B3"/>
    </a:accent5>
    <a:accent6>
      <a:srgbClr val="B92D00"/>
    </a:accent6>
    <a:hlink>
      <a:srgbClr val="FFFF99"/>
    </a:hlink>
    <a:folHlink>
      <a:srgbClr val="FF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1738</Words>
  <Application>Microsoft Office PowerPoint</Application>
  <PresentationFormat>Bildschirmpräsentation (4:3)</PresentationFormat>
  <Paragraphs>286</Paragraphs>
  <Slides>38</Slides>
  <Notes>30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38</vt:i4>
      </vt:variant>
    </vt:vector>
  </HeadingPairs>
  <TitlesOfParts>
    <vt:vector size="48" baseType="lpstr">
      <vt:lpstr>Times New Roman</vt:lpstr>
      <vt:lpstr>Calibri </vt:lpstr>
      <vt:lpstr>Calibri Light</vt:lpstr>
      <vt:lpstr>Wingdings</vt:lpstr>
      <vt:lpstr>Arial</vt:lpstr>
      <vt:lpstr>Noto Sans SC Regular</vt:lpstr>
      <vt:lpstr>Calibri</vt:lpstr>
      <vt:lpstr>DejaVu Sans</vt:lpstr>
      <vt:lpstr>Praes040729</vt:lpstr>
      <vt:lpstr>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   Beispiel anhand einer Doppelseite aus Linie 1 A1.1  für das BAMF Modell 2: Virtuelles Klassenzimmer </vt:lpstr>
      <vt:lpstr>    Beispiel anhand einer Doppelseite aus Linie 1 A1.1  für das BAMF Modell 2: Virtuelles Klassenzimmer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- TN ordnen die Dialogteile durch Anklicken zu. - Durch Klick auf „Bestätigen“ werden die richtigen und die falschen    Zuordnungen sichtbar. - Die TN können ihre Antworten korrigieren. Sie haben insgesamt 3    Versuche. - TN spielt das Audio vor, um die Lösung zu prüfen.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Ernst Klett Verlag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Silvia Werner</dc:creator>
  <cp:lastModifiedBy>Kameter Stefanie</cp:lastModifiedBy>
  <cp:revision>231</cp:revision>
  <cp:lastPrinted>2020-01-17T11:42:50Z</cp:lastPrinted>
  <dcterms:created xsi:type="dcterms:W3CDTF">2004-08-12T09:00:47Z</dcterms:created>
  <dcterms:modified xsi:type="dcterms:W3CDTF">2020-09-23T12:40:55Z</dcterms:modified>
</cp:coreProperties>
</file>